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3" r:id="rId1"/>
    <p:sldMasterId id="2147483654" r:id="rId2"/>
    <p:sldMasterId id="2147483747" r:id="rId3"/>
  </p:sldMasterIdLst>
  <p:notesMasterIdLst>
    <p:notesMasterId r:id="rId47"/>
  </p:notesMasterIdLst>
  <p:handoutMasterIdLst>
    <p:handoutMasterId r:id="rId48"/>
  </p:handoutMasterIdLst>
  <p:sldIdLst>
    <p:sldId id="327" r:id="rId4"/>
    <p:sldId id="343" r:id="rId5"/>
    <p:sldId id="367" r:id="rId6"/>
    <p:sldId id="380" r:id="rId7"/>
    <p:sldId id="397" r:id="rId8"/>
    <p:sldId id="389" r:id="rId9"/>
    <p:sldId id="370" r:id="rId10"/>
    <p:sldId id="349" r:id="rId11"/>
    <p:sldId id="381" r:id="rId12"/>
    <p:sldId id="382" r:id="rId13"/>
    <p:sldId id="350" r:id="rId14"/>
    <p:sldId id="352" r:id="rId15"/>
    <p:sldId id="348" r:id="rId16"/>
    <p:sldId id="377" r:id="rId17"/>
    <p:sldId id="383" r:id="rId18"/>
    <p:sldId id="371" r:id="rId19"/>
    <p:sldId id="354" r:id="rId20"/>
    <p:sldId id="368" r:id="rId21"/>
    <p:sldId id="364" r:id="rId22"/>
    <p:sldId id="375" r:id="rId23"/>
    <p:sldId id="376" r:id="rId24"/>
    <p:sldId id="357" r:id="rId25"/>
    <p:sldId id="362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369" r:id="rId35"/>
    <p:sldId id="407" r:id="rId36"/>
    <p:sldId id="408" r:id="rId37"/>
    <p:sldId id="406" r:id="rId38"/>
    <p:sldId id="360" r:id="rId39"/>
    <p:sldId id="388" r:id="rId40"/>
    <p:sldId id="390" r:id="rId41"/>
    <p:sldId id="391" r:id="rId42"/>
    <p:sldId id="392" r:id="rId43"/>
    <p:sldId id="393" r:id="rId44"/>
    <p:sldId id="395" r:id="rId45"/>
    <p:sldId id="396" r:id="rId46"/>
  </p:sldIdLst>
  <p:sldSz cx="9144000" cy="6858000" type="screen4x3"/>
  <p:notesSz cx="6858000" cy="9144000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61C255"/>
    <a:srgbClr val="FFFFB2"/>
    <a:srgbClr val="FECC5C"/>
    <a:srgbClr val="FD8D3C"/>
    <a:srgbClr val="F03B20"/>
    <a:srgbClr val="BD0026"/>
    <a:srgbClr val="619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65" autoAdjust="0"/>
    <p:restoredTop sz="95182" autoAdjust="0"/>
  </p:normalViewPr>
  <p:slideViewPr>
    <p:cSldViewPr snapToObjects="1">
      <p:cViewPr varScale="1">
        <p:scale>
          <a:sx n="173" d="100"/>
          <a:sy n="173" d="100"/>
        </p:scale>
        <p:origin x="-14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5" d="100"/>
        <a:sy n="175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-3240" y="14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095F6492-0A50-6F49-B4CC-C2DF7EAE7C4C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00468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17347BDC-BF6B-2A44-B4C4-F9EFCC38C66F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61924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E07315-233D-CA48-BE95-CA4CE1ABF971}" type="slidenum">
              <a:rPr lang="en-AU"/>
              <a:pPr>
                <a:defRPr/>
              </a:pPr>
              <a:t>1</a:t>
            </a:fld>
            <a:endParaRPr lang="en-AU" dirty="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aseline="0" dirty="0" smtClean="0">
                <a:cs typeface="+mn-cs"/>
              </a:rPr>
              <a:t>This is a talk about what we are doing at Peter Mac to 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move high throughput sequencing</a:t>
            </a:r>
            <a:r>
              <a:rPr lang="en-US" baseline="0" dirty="0" smtClean="0">
                <a:cs typeface="+mn-cs"/>
              </a:rPr>
              <a:t> into the clinical pathology area.</a:t>
            </a:r>
          </a:p>
          <a:p>
            <a:pPr eaLnBrk="1" hangingPunct="1">
              <a:defRPr/>
            </a:pPr>
            <a:r>
              <a:rPr lang="en-US" baseline="0" dirty="0" smtClean="0">
                <a:cs typeface="+mn-cs"/>
              </a:rPr>
              <a:t>We’ve built a web application called Path-OS (for pathology operating system) to manage our variants.</a:t>
            </a:r>
          </a:p>
          <a:p>
            <a:pPr eaLnBrk="1" hangingPunct="1">
              <a:defRPr/>
            </a:pPr>
            <a:r>
              <a:rPr lang="en-US" baseline="0" dirty="0" smtClean="0">
                <a:cs typeface="+mn-cs"/>
              </a:rPr>
              <a:t>In contrast to a lot of the talks in this forum it’s a bit more focused on software engineering than bioinformatics.</a:t>
            </a:r>
          </a:p>
          <a:p>
            <a:pPr eaLnBrk="1" hangingPunct="1">
              <a:defRPr/>
            </a:pPr>
            <a:endParaRPr lang="en-US" baseline="0" dirty="0" smtClean="0">
              <a:cs typeface="+mn-cs"/>
            </a:endParaRPr>
          </a:p>
          <a:p>
            <a:pPr eaLnBrk="1" hangingPunct="1">
              <a:defRPr/>
            </a:pPr>
            <a:endParaRPr lang="en-US" baseline="0" dirty="0" smtClean="0">
              <a:cs typeface="+mn-cs"/>
            </a:endParaRPr>
          </a:p>
          <a:p>
            <a:pPr eaLnBrk="1" hangingPunct="1">
              <a:defRPr/>
            </a:pPr>
            <a:endParaRPr lang="en-US" baseline="0" dirty="0" smtClean="0">
              <a:cs typeface="+mn-cs"/>
            </a:endParaRPr>
          </a:p>
          <a:p>
            <a:pPr eaLnBrk="1" hangingPunct="1">
              <a:defRPr/>
            </a:pP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 smtClean="0">
                <a:latin typeface="Arial"/>
                <a:cs typeface="Arial"/>
              </a:rPr>
              <a:t>Now I’ll just show you a screen shot to hopefully clarify how classification works.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 smtClean="0">
                <a:latin typeface="Arial"/>
                <a:cs typeface="Arial"/>
              </a:rPr>
              <a:t>New variants</a:t>
            </a:r>
            <a:r>
              <a:rPr lang="en-US" sz="1400" b="0" i="0" baseline="0" dirty="0" smtClean="0">
                <a:latin typeface="Arial"/>
                <a:cs typeface="Arial"/>
              </a:rPr>
              <a:t> not currently in the variant database must be manually curated before they can be reported on.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b="0" i="0" baseline="0" dirty="0" smtClean="0">
              <a:latin typeface="Arial"/>
              <a:cs typeface="Arial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baseline="0" dirty="0" smtClean="0">
                <a:latin typeface="Arial"/>
                <a:cs typeface="Arial"/>
              </a:rPr>
              <a:t>This is done by assigning lines of evidence on the curation web page</a:t>
            </a:r>
            <a:endParaRPr lang="en-US" sz="1400" b="0" i="0" dirty="0" smtClean="0">
              <a:latin typeface="Arial"/>
              <a:cs typeface="Arial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 smtClean="0">
                <a:latin typeface="Arial"/>
                <a:cs typeface="Arial"/>
              </a:rPr>
              <a:t>The curator can select from a set of evidence checkboxes characterising the</a:t>
            </a:r>
            <a:r>
              <a:rPr lang="en-US" sz="1400" b="0" i="0" baseline="0" dirty="0" smtClean="0">
                <a:latin typeface="Arial"/>
                <a:cs typeface="Arial"/>
              </a:rPr>
              <a:t> variant</a:t>
            </a:r>
            <a:endParaRPr lang="en-US" sz="1400" b="0" i="0" dirty="0" smtClean="0">
              <a:latin typeface="Arial"/>
              <a:cs typeface="Arial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 smtClean="0">
                <a:latin typeface="Arial"/>
                <a:cs typeface="Arial"/>
              </a:rPr>
              <a:t>Tooltips are displayed when the mouse hovers over the checkbox to guide the curators selection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 smtClean="0">
                <a:latin typeface="Arial"/>
                <a:cs typeface="Arial"/>
              </a:rPr>
              <a:t>The combination of checkboxes selected is used to algorithmically assign a 5-level</a:t>
            </a:r>
            <a:r>
              <a:rPr lang="en-US" sz="1400" b="0" i="0" baseline="0" dirty="0" smtClean="0">
                <a:latin typeface="Arial"/>
                <a:cs typeface="Arial"/>
              </a:rPr>
              <a:t> pathogenicity class</a:t>
            </a:r>
            <a:endParaRPr lang="en-US" sz="1400" b="0" i="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2566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ACMG (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The American College of Medical Genetics) have released draft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guidelines for mapping variant evidence into the 5-class pathogenicity scale.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We’ve adapted these guidelines and implemented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the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algorithm for converting lines of evidence into the five classes which we colour consistently throughout the 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3341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built the system</a:t>
            </a:r>
            <a:r>
              <a:rPr lang="en-US" baseline="0" dirty="0" smtClean="0"/>
              <a:t> on a range of enterprise grade components which you’d find in commercial software developments (apart from the last 4 which are specific for the NGS domain)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en-A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348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 smtClean="0">
                <a:latin typeface="Arial"/>
                <a:cs typeface="Century Gothic"/>
              </a:rPr>
              <a:t>This is the</a:t>
            </a:r>
            <a:r>
              <a:rPr lang="en-US" sz="1400" b="0" i="0" baseline="0" dirty="0" smtClean="0">
                <a:latin typeface="Arial"/>
                <a:cs typeface="Century Gothic"/>
              </a:rPr>
              <a:t> canonical </a:t>
            </a:r>
            <a:r>
              <a:rPr lang="en-US" sz="1400" b="0" i="0" dirty="0" smtClean="0">
                <a:latin typeface="Arial"/>
                <a:cs typeface="Century Gothic"/>
              </a:rPr>
              <a:t>deployment</a:t>
            </a:r>
            <a:r>
              <a:rPr lang="en-US" sz="1400" b="0" i="0" baseline="0" dirty="0" smtClean="0">
                <a:latin typeface="Arial"/>
                <a:cs typeface="Century Gothic"/>
              </a:rPr>
              <a:t> configuration for maximum flexibility with three separate servers for the application, database and the pipeline repository.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b="0" i="0" baseline="0" dirty="0" smtClean="0">
              <a:latin typeface="Arial"/>
              <a:cs typeface="Century Gothic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baseline="0" dirty="0" smtClean="0">
                <a:latin typeface="Arial"/>
                <a:cs typeface="Century Gothic"/>
              </a:rPr>
              <a:t>The servers can be deployed locally or remotely to minimise costs and/or data transfer bandwidth.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baseline="0" dirty="0" smtClean="0">
                <a:latin typeface="Arial"/>
                <a:cs typeface="Century Gothic"/>
              </a:rPr>
              <a:t>For example you might choose to locate the data repository close to the sequencer so you don</a:t>
            </a:r>
            <a:r>
              <a:rPr lang="fr-FR" sz="1400" b="0" i="0" baseline="0" dirty="0" smtClean="0">
                <a:latin typeface="Arial"/>
                <a:cs typeface="Century Gothic"/>
              </a:rPr>
              <a:t>’</a:t>
            </a:r>
            <a:r>
              <a:rPr lang="en-US" sz="1400" b="0" i="0" baseline="0" dirty="0" smtClean="0">
                <a:latin typeface="Arial"/>
                <a:cs typeface="Century Gothic"/>
              </a:rPr>
              <a:t>t shuffle massive fastq files around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baseline="0" dirty="0" smtClean="0">
                <a:latin typeface="Arial"/>
                <a:cs typeface="Century Gothic"/>
              </a:rPr>
              <a:t>or it might be cheaper to get a hosted web server rather than by a machine and maintain it and the infrastructure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b="0" i="0" baseline="0" dirty="0" smtClean="0">
              <a:latin typeface="Arial"/>
              <a:cs typeface="Century Gothic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baseline="0" dirty="0" smtClean="0">
                <a:latin typeface="Arial"/>
                <a:cs typeface="Century Gothic"/>
              </a:rPr>
              <a:t>But of course the application, DB and pipeline servers can all be co-located </a:t>
            </a:r>
            <a:endParaRPr lang="en-US" sz="1400" b="0" i="0" dirty="0" smtClean="0">
              <a:latin typeface="Arial"/>
              <a:cs typeface="Century Gothic"/>
            </a:endParaRPr>
          </a:p>
          <a:p>
            <a:r>
              <a:rPr lang="en-US" dirty="0" smtClean="0"/>
              <a:t>IGV accesses the pipeline server directly to display BAM and VCF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4794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technology workhorse for our clinical sequence lab is targeted amplicon panels.</a:t>
            </a:r>
          </a:p>
          <a:p>
            <a:r>
              <a:rPr lang="en-US" baseline="0" dirty="0" smtClean="0"/>
              <a:t>PathOS supports exome and WGS sequencing but amplicons give the best tradeoff in terms of costs, specificity and turn around time.</a:t>
            </a:r>
          </a:p>
          <a:p>
            <a:r>
              <a:rPr lang="en-US" baseline="0" dirty="0" smtClean="0"/>
              <a:t>Its critical to have a timely response to a diagnostic request so that the treating clinician can make therapeutic decisions when needed.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16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3604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in-house</a:t>
            </a:r>
            <a:r>
              <a:rPr lang="en-US" baseline="0" dirty="0" smtClean="0"/>
              <a:t> somatic panel covers 12 of the common cancer oncogenes and tumour suppressors.</a:t>
            </a:r>
          </a:p>
          <a:p>
            <a:r>
              <a:rPr lang="en-US" baseline="0" dirty="0" smtClean="0"/>
              <a:t>This panel has been designed by pathology</a:t>
            </a:r>
            <a:r>
              <a:rPr lang="en-US" dirty="0" smtClean="0"/>
              <a:t> lab</a:t>
            </a:r>
            <a:r>
              <a:rPr lang="en-US" baseline="0" dirty="0" smtClean="0"/>
              <a:t> to cover a custom set of genes and exons with overlapping amplicons in key regions.</a:t>
            </a:r>
          </a:p>
          <a:p>
            <a:r>
              <a:rPr lang="en-US" baseline="0" dirty="0" smtClean="0"/>
              <a:t>The Variants are from all sequenced samples using the panel from the last 6 months or so. They are coloured and shaped based on consequence type.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see some loss of function variants, the stop-gained or other truncating mutations (the dark red diamond) </a:t>
            </a:r>
          </a:p>
          <a:p>
            <a:r>
              <a:rPr lang="en-US" baseline="0" dirty="0" smtClean="0"/>
              <a:t>Particularly in TP53 which is inactivated in over 50% of cancers.</a:t>
            </a:r>
          </a:p>
          <a:p>
            <a:endParaRPr lang="en-US" dirty="0"/>
          </a:p>
          <a:p>
            <a:r>
              <a:rPr lang="en-US" dirty="0"/>
              <a:t>The current in-house germline panel contains BRCA 1 and 2 and TP53 and PTEN, all tumour suppressor genes. This is used for blood samples to detect familial cancers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TruSeq: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 smtClean="0">
                <a:latin typeface="Arial"/>
                <a:cs typeface="Century Gothic"/>
              </a:rPr>
              <a:t>The TruSeq panel is an</a:t>
            </a:r>
            <a:r>
              <a:rPr lang="en-US" sz="1200" b="0" i="0" baseline="0" dirty="0" smtClean="0">
                <a:latin typeface="Arial"/>
                <a:cs typeface="Century Gothic"/>
              </a:rPr>
              <a:t> off the shelf cancer panel from Illumina containing 48 cancer implicated genes using 212 amplicons.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baseline="0" dirty="0" smtClean="0">
                <a:latin typeface="Arial"/>
                <a:cs typeface="Century Gothic"/>
              </a:rPr>
              <a:t>Most of the amplicons (grey tiles) aren’t redundant which causes reliability problems. 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baseline="0" dirty="0" smtClean="0">
                <a:latin typeface="Arial"/>
                <a:cs typeface="Century Gothic"/>
              </a:rPr>
              <a:t>This </a:t>
            </a:r>
            <a:r>
              <a:rPr lang="en-US" sz="1200" b="0" i="0" baseline="0" dirty="0" err="1" smtClean="0">
                <a:latin typeface="Arial"/>
                <a:cs typeface="Century Gothic"/>
              </a:rPr>
              <a:t>circos</a:t>
            </a:r>
            <a:r>
              <a:rPr lang="en-US" sz="1200" b="0" i="0" baseline="0" dirty="0" smtClean="0">
                <a:latin typeface="Arial"/>
                <a:cs typeface="Century Gothic"/>
              </a:rPr>
              <a:t> plot is generated outside of Path-OS but will be embedded in a later release</a:t>
            </a:r>
            <a:r>
              <a:rPr lang="en-US" sz="1200" b="0" i="0" dirty="0" smtClean="0">
                <a:latin typeface="Arial"/>
                <a:cs typeface="Century Gothic"/>
              </a:rPr>
              <a:t> so we can generate these on-the-fly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979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I’d now like to take you</a:t>
            </a:r>
            <a:r>
              <a:rPr lang="en-US" baseline="0" dirty="0" smtClean="0"/>
              <a:t> through some of the filtering that we do to prune back the false positives that NGS dumps 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5025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Filtering allows us to go from the top left hand side to the bottom. </a:t>
            </a:r>
          </a:p>
          <a:p>
            <a:r>
              <a:rPr lang="en-US" dirty="0" smtClean="0"/>
              <a:t>The top left </a:t>
            </a:r>
            <a:r>
              <a:rPr lang="en-US" baseline="0" dirty="0" smtClean="0"/>
              <a:t>has a log vertical scale and is all the raw variants in Path-OS about ½ million. These consist of artefacts, polymorphism and somatic mutations</a:t>
            </a:r>
          </a:p>
          <a:p>
            <a:r>
              <a:rPr lang="en-US" baseline="0" dirty="0" smtClean="0"/>
              <a:t>The middle shows the dbSNP annotated variants that are typically polymorphisms.</a:t>
            </a:r>
          </a:p>
          <a:p>
            <a:r>
              <a:rPr lang="en-US" baseline="0" dirty="0" smtClean="0"/>
              <a:t>The RHS shows variant annotated as being in COSMIC so present as somatic mutations.</a:t>
            </a:r>
          </a:p>
          <a:p>
            <a:r>
              <a:rPr lang="en-US" baseline="0" dirty="0" smtClean="0"/>
              <a:t>But after filtering, what we are left to prioritize and classify is the bottom chart with a linear vertical axis ~15,000 variants from the last 2 years of sequencing.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8990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 smtClean="0">
                <a:latin typeface="Arial"/>
                <a:cs typeface="Arial"/>
              </a:rPr>
              <a:t>A key</a:t>
            </a:r>
            <a:r>
              <a:rPr lang="en-US" sz="1400" b="0" i="0" baseline="0" dirty="0" smtClean="0">
                <a:latin typeface="Arial"/>
                <a:cs typeface="Arial"/>
              </a:rPr>
              <a:t> way of </a:t>
            </a:r>
            <a:r>
              <a:rPr lang="en-US" sz="1400" b="0" i="0" baseline="0" dirty="0" err="1" smtClean="0">
                <a:latin typeface="Arial"/>
                <a:cs typeface="Arial"/>
              </a:rPr>
              <a:t>prioitising</a:t>
            </a:r>
            <a:r>
              <a:rPr lang="en-US" sz="1400" b="0" i="0" baseline="0" dirty="0" smtClean="0">
                <a:latin typeface="Arial"/>
                <a:cs typeface="Arial"/>
              </a:rPr>
              <a:t> variants is by using the filter flag attributes assigned to every variant.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baseline="0" dirty="0" smtClean="0">
                <a:latin typeface="Arial"/>
                <a:cs typeface="Arial"/>
              </a:rPr>
              <a:t>This screen shot shows a sample curation page with a list of variants, one per row.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baseline="0" dirty="0" smtClean="0">
                <a:latin typeface="Arial"/>
                <a:cs typeface="Arial"/>
              </a:rPr>
              <a:t>We integrate about 12-15 in-</a:t>
            </a:r>
            <a:r>
              <a:rPr lang="en-US" sz="1400" b="0" i="0" baseline="0" dirty="0" err="1" smtClean="0">
                <a:latin typeface="Arial"/>
                <a:cs typeface="Arial"/>
              </a:rPr>
              <a:t>silico</a:t>
            </a:r>
            <a:r>
              <a:rPr lang="en-US" sz="1400" b="0" i="0" baseline="0" dirty="0" smtClean="0">
                <a:latin typeface="Arial"/>
                <a:cs typeface="Arial"/>
              </a:rPr>
              <a:t> classifiers which we </a:t>
            </a:r>
            <a:r>
              <a:rPr lang="en-US" sz="1400" b="0" i="0" baseline="0" dirty="0" err="1" smtClean="0">
                <a:latin typeface="Arial"/>
                <a:cs typeface="Arial"/>
              </a:rPr>
              <a:t>categorise</a:t>
            </a:r>
            <a:r>
              <a:rPr lang="en-US" sz="1400" b="0" i="0" baseline="0" dirty="0" smtClean="0">
                <a:latin typeface="Arial"/>
                <a:cs typeface="Arial"/>
              </a:rPr>
              <a:t> and colour by pathogenicity / deleteriousness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baseline="0" dirty="0" smtClean="0">
                <a:latin typeface="Arial"/>
                <a:cs typeface="Arial"/>
              </a:rPr>
              <a:t>Each row has one or more filter flags assigned which can be used to find or hide categories of variants.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baseline="0" dirty="0" smtClean="0">
                <a:latin typeface="Arial"/>
                <a:cs typeface="Arial"/>
              </a:rPr>
              <a:t>There is a multi clause searching dialogue at the top left (next slide)</a:t>
            </a:r>
            <a:endParaRPr lang="en-US" sz="1400" b="0" i="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2566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system has a comprehensive variant searching and filtering system.</a:t>
            </a:r>
          </a:p>
          <a:p>
            <a:r>
              <a:rPr lang="en-US" dirty="0" smtClean="0"/>
              <a:t>Users can use templated searches</a:t>
            </a:r>
            <a:r>
              <a:rPr lang="en-US" baseline="0" dirty="0" smtClean="0"/>
              <a:t> (shown in the drop down box at the bottom)</a:t>
            </a:r>
            <a:r>
              <a:rPr lang="en-US" dirty="0" smtClean="0"/>
              <a:t> </a:t>
            </a:r>
            <a:r>
              <a:rPr lang="en-US" baseline="0" dirty="0" smtClean="0"/>
              <a:t>OR they can construct a customised multi-clause search.</a:t>
            </a:r>
          </a:p>
          <a:p>
            <a:r>
              <a:rPr lang="en-US" baseline="0" dirty="0" smtClean="0"/>
              <a:t>This gives extremely fine control on how variants are selected and </a:t>
            </a:r>
            <a:r>
              <a:rPr lang="en-US" baseline="0" dirty="0" err="1" smtClean="0"/>
              <a:t>prioritised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This particular filter looks for Lung cancer variants in these 3 genes at a variant allele frequency of &gt; 3% but not in EVS at more than 1%</a:t>
            </a:r>
          </a:p>
          <a:p>
            <a:r>
              <a:rPr lang="en-US" baseline="0" dirty="0" smtClean="0"/>
              <a:t>as well as removing variants with any of these 4 filter flags. (next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916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bit of signposting…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87767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the currently used automatic filters that are applied</a:t>
            </a:r>
            <a:r>
              <a:rPr lang="en-US" baseline="0" dirty="0" smtClean="0"/>
              <a:t> to variants.</a:t>
            </a:r>
          </a:p>
          <a:p>
            <a:r>
              <a:rPr lang="en-US" dirty="0" smtClean="0"/>
              <a:t>Filtering criteria can be defined on a per panel basis by administrators. </a:t>
            </a:r>
          </a:p>
          <a:p>
            <a:r>
              <a:rPr lang="en-US" dirty="0" smtClean="0"/>
              <a:t>Filtering is only</a:t>
            </a:r>
            <a:r>
              <a:rPr lang="en-US" baseline="0" dirty="0" smtClean="0"/>
              <a:t> for prioritising variant and b</a:t>
            </a:r>
            <a:r>
              <a:rPr lang="en-US" dirty="0" smtClean="0"/>
              <a:t>oth unfiltered and filtered variants can all  be curated and reported on. </a:t>
            </a:r>
          </a:p>
          <a:p>
            <a:r>
              <a:rPr lang="en-US" baseline="0" dirty="0" smtClean="0"/>
              <a:t>We found that the parameters need to be technology specific </a:t>
            </a:r>
          </a:p>
          <a:p>
            <a:r>
              <a:rPr lang="en-US" baseline="0" dirty="0" smtClean="0"/>
              <a:t>eg a different set of black listed variants is needed for </a:t>
            </a:r>
            <a:r>
              <a:rPr lang="en-US" baseline="0" dirty="0" err="1" smtClean="0"/>
              <a:t>Haloplex</a:t>
            </a:r>
            <a:r>
              <a:rPr lang="en-US" baseline="0" dirty="0" smtClean="0"/>
              <a:t> panels compared to TruSeq panels and different again for in–house panels.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for a variant to be given a “pass” filter flag it doesn’t meet any of the criteria in the last column.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22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3645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verify that the filters were taking us in the right direction we looked at CADD (Combined Annotation Dependent Depletion) scores as a measure of pathogenicity and hence more likely to be reported on.</a:t>
            </a:r>
          </a:p>
          <a:p>
            <a:r>
              <a:rPr lang="en-US" dirty="0" smtClean="0"/>
              <a:t>PathOS annotates each variant with the top 20% of CADD score where the larger the value,</a:t>
            </a:r>
            <a:r>
              <a:rPr lang="en-US" baseline="0" dirty="0" smtClean="0"/>
              <a:t> the </a:t>
            </a:r>
            <a:r>
              <a:rPr lang="en-US" dirty="0" smtClean="0"/>
              <a:t>more likely the variant is</a:t>
            </a:r>
            <a:r>
              <a:rPr lang="en-US" baseline="0" dirty="0" smtClean="0"/>
              <a:t> deleterious.</a:t>
            </a:r>
          </a:p>
          <a:p>
            <a:r>
              <a:rPr lang="en-US" baseline="0" dirty="0" smtClean="0"/>
              <a:t>These show the mean CADD scores for the variants that have scores. We partitioned the set into a passed filter set (red) or a failed set (blue). </a:t>
            </a:r>
          </a:p>
          <a:p>
            <a:r>
              <a:rPr lang="en-US" baseline="0" dirty="0" smtClean="0"/>
              <a:t>These categories show the amount of enrichment you get from applying the filter. The last columns compares a curator assigned reportable category against the average of all filtered variants.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2203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I’d now like to take you</a:t>
            </a:r>
            <a:r>
              <a:rPr lang="en-US" baseline="0" dirty="0" smtClean="0"/>
              <a:t> through some of the filtering that we do to prune back the false positives that NGS dumps 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24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5025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32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3536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35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3536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use </a:t>
            </a:r>
            <a:r>
              <a:rPr lang="en-US" dirty="0" err="1" smtClean="0"/>
              <a:t>Jira</a:t>
            </a:r>
            <a:r>
              <a:rPr lang="en-US" baseline="0" dirty="0" smtClean="0"/>
              <a:t> for issue tracking and feature management and the current estimate of pending work is nearly 3000 hours.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36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71921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37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7192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I’ll just go through some background of the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82057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these are some of the issues with most current molecular pathology services.</a:t>
            </a:r>
          </a:p>
          <a:p>
            <a:endParaRPr lang="en-US" dirty="0" smtClean="0"/>
          </a:p>
          <a:p>
            <a:r>
              <a:rPr lang="en-US" dirty="0" smtClean="0"/>
              <a:t>Things are likely to get more complex as more is learned about disease pathology and epigenetics gets used.</a:t>
            </a:r>
          </a:p>
          <a:p>
            <a:endParaRPr lang="en-US" dirty="0" smtClean="0"/>
          </a:p>
          <a:p>
            <a:r>
              <a:rPr lang="en-US" dirty="0" smtClean="0"/>
              <a:t>It really comes down to a data filtering</a:t>
            </a:r>
            <a:r>
              <a:rPr lang="en-US" baseline="0" dirty="0" smtClean="0"/>
              <a:t> exercise, processing the variants and evidence in a clinically usable timeframe.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36924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this is what we’ve come up with and have been using for the last 18 months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3515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 smtClean="0">
                <a:latin typeface="Arial"/>
                <a:cs typeface="Century Gothic"/>
              </a:rPr>
              <a:t>Overview of the major components of Path-OS.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 smtClean="0">
                <a:latin typeface="Arial"/>
                <a:cs typeface="Century Gothic"/>
              </a:rPr>
              <a:t>Samples have DNA extracted, quantified and amplified in preparation for sequencing.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 smtClean="0">
                <a:latin typeface="Arial"/>
                <a:cs typeface="Century Gothic"/>
              </a:rPr>
              <a:t>After sequencing, the reads are aligned, variant called and annotated by an amplicon customised pipeline.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 smtClean="0">
                <a:latin typeface="Arial"/>
                <a:cs typeface="Century Gothic"/>
              </a:rPr>
              <a:t>Following loading into the DB, the variants are curated and reported on via the web GUI</a:t>
            </a:r>
          </a:p>
          <a:p>
            <a:r>
              <a:rPr lang="en-US" dirty="0" smtClean="0"/>
              <a:t>We also link into various reference datasets</a:t>
            </a:r>
            <a:r>
              <a:rPr lang="en-US" baseline="0" dirty="0" smtClean="0"/>
              <a:t> such as COSMIC, Ensembl and LSDBs</a:t>
            </a:r>
          </a:p>
          <a:p>
            <a:endParaRPr lang="en-US" baseline="0" dirty="0" smtClean="0"/>
          </a:p>
          <a:p>
            <a:r>
              <a:rPr lang="en-US" baseline="0" dirty="0" smtClean="0"/>
              <a:t>Variant Normalisation: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Without uniform variant naming, its not possible to automatically match a sequenced variant with external DBs</a:t>
            </a:r>
            <a:r>
              <a:rPr lang="en-US" sz="1200" baseline="0" dirty="0" smtClean="0"/>
              <a:t> and literature</a:t>
            </a:r>
            <a:endParaRPr lang="en-US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We’ve built a variant normalising sub-system</a:t>
            </a:r>
            <a:r>
              <a:rPr lang="en-US" sz="1200" baseline="0" dirty="0" smtClean="0"/>
              <a:t> </a:t>
            </a:r>
            <a:r>
              <a:rPr lang="en-US" sz="1200" dirty="0" smtClean="0"/>
              <a:t>to make all</a:t>
            </a:r>
            <a:r>
              <a:rPr lang="en-US" sz="1200" baseline="0" dirty="0" smtClean="0"/>
              <a:t> variants uniform and compliant with HGVS</a:t>
            </a:r>
            <a:endParaRPr lang="en-US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Also</a:t>
            </a:r>
            <a:r>
              <a:rPr lang="en-US" sz="1200" baseline="0" dirty="0" smtClean="0"/>
              <a:t> needed</a:t>
            </a:r>
            <a:r>
              <a:rPr lang="en-US" sz="1200" dirty="0" smtClean="0"/>
              <a:t> a java interface to </a:t>
            </a:r>
            <a:r>
              <a:rPr lang="en-US" sz="1200" dirty="0" err="1" smtClean="0"/>
              <a:t>Mutalyzer.nl</a:t>
            </a:r>
            <a:r>
              <a:rPr lang="en-US" sz="1200" dirty="0" smtClean="0"/>
              <a:t> web site to automatically validate nomenclature</a:t>
            </a:r>
          </a:p>
          <a:p>
            <a:endParaRPr lang="en-US" dirty="0" smtClean="0"/>
          </a:p>
          <a:p>
            <a:r>
              <a:rPr lang="en-US" dirty="0" smtClean="0"/>
              <a:t>Process involves 3 distinct phases:</a:t>
            </a:r>
          </a:p>
          <a:p>
            <a:r>
              <a:rPr lang="en-US" dirty="0" smtClean="0"/>
              <a:t>Wet lab, Bioinformatics, Clinical informatics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4794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Samples from our patients or from external pathology services come into our lab where they’re registered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They have their DNA extracted, amplified, quantified and then ligated to primers ready for sequencing. 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This is controlled by our LIMS which we’re currently implementing in Genologics.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We have 2 Illumina </a:t>
            </a:r>
            <a:r>
              <a:rPr lang="en-US" dirty="0" err="1" smtClean="0"/>
              <a:t>MiSeqs</a:t>
            </a:r>
            <a:r>
              <a:rPr lang="en-US" dirty="0" smtClean="0"/>
              <a:t>, a HiSeq and an ABI 3730 for sanger sequencing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Our bioinformatics pipeline then crunches the data and creates an annotated VCF file of variants found in each sample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These are loaded into a variant database and further enriched with external cancer and LSDBs such as Cosmic, HGMD, BIC Iarc and Ensembl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Researchers and clinicians can then filter these variants as they wish and view them via the web interface or hyperlinked 3</a:t>
            </a:r>
            <a:r>
              <a:rPr lang="en-US" baseline="30000" dirty="0" smtClean="0"/>
              <a:t>rd</a:t>
            </a:r>
            <a:r>
              <a:rPr lang="en-US" dirty="0" smtClean="0"/>
              <a:t> party systems such as IGV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The final step is the production of a patient clinical report of mutations found, their clinical consequences and recommended therapies. 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It’s this step that is less</a:t>
            </a:r>
            <a:r>
              <a:rPr lang="en-US" baseline="0" dirty="0" smtClean="0"/>
              <a:t> well defined </a:t>
            </a:r>
            <a:r>
              <a:rPr lang="en-US" dirty="0" smtClean="0"/>
              <a:t>and where we are putting a lot of our effort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9</a:t>
            </a:fld>
            <a:endParaRPr lang="en-AU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is a</a:t>
            </a:r>
            <a:r>
              <a:rPr lang="en-US" dirty="0" smtClean="0"/>
              <a:t> simplified entity relationship diagram of</a:t>
            </a:r>
            <a:r>
              <a:rPr lang="en-US" baseline="0" dirty="0" smtClean="0"/>
              <a:t> the PathOS objects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patient has one or more samples such as blood or tumour</a:t>
            </a:r>
          </a:p>
          <a:p>
            <a:r>
              <a:rPr lang="en-US" baseline="0" dirty="0" smtClean="0"/>
              <a:t>These samples may have multiple tests on them, some of which might be a NGS sequencing assay</a:t>
            </a:r>
          </a:p>
          <a:p>
            <a:r>
              <a:rPr lang="en-US" baseline="0" dirty="0" smtClean="0"/>
              <a:t>A seqrun is the root sequencing object: a set of samples that are sequenced on a platform using a set of panels.</a:t>
            </a:r>
          </a:p>
          <a:p>
            <a:r>
              <a:rPr lang="en-US" baseline="0" dirty="0" smtClean="0"/>
              <a:t>A sample may be sequenced multiple times in multiple runs (or even the same run) each instance generating a set of alignment statistics. </a:t>
            </a:r>
          </a:p>
          <a:p>
            <a:r>
              <a:rPr lang="en-US" baseline="0" dirty="0" smtClean="0"/>
              <a:t>These are used to determine the quality of its sequencing data (align_stats)</a:t>
            </a:r>
          </a:p>
          <a:p>
            <a:r>
              <a:rPr lang="en-US" baseline="0" dirty="0" smtClean="0"/>
              <a:t>Each sequenced sample generates many sequenced variants (seq_variant) which are annotated with many attributes.</a:t>
            </a:r>
          </a:p>
          <a:p>
            <a:r>
              <a:rPr lang="en-US" baseline="0" dirty="0" smtClean="0"/>
              <a:t>These annotated variants possibly match with a manually curated variant (variant)  that </a:t>
            </a:r>
            <a:r>
              <a:rPr lang="en-US" dirty="0" smtClean="0"/>
              <a:t>has </a:t>
            </a:r>
            <a:r>
              <a:rPr lang="en-US" baseline="0" dirty="0" smtClean="0"/>
              <a:t>curated against existing reference variants in DBs such as Cosmic and </a:t>
            </a:r>
            <a:r>
              <a:rPr lang="en-US" baseline="0" dirty="0" err="1" smtClean="0"/>
              <a:t>Clinvar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r>
              <a:rPr lang="en-US" dirty="0" smtClean="0"/>
              <a:t>We store local copies of these databases to improve lookup speed as well as allowing them to searched by users.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7198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latin typeface="Arial"/>
                <a:cs typeface="Arial"/>
              </a:rPr>
              <a:t>Quality Control is a critical part of clinical sequencing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latin typeface="Arial"/>
                <a:cs typeface="Arial"/>
              </a:rPr>
              <a:t>This is a screen shot of a sequencing</a:t>
            </a:r>
            <a:r>
              <a:rPr lang="en-US" sz="1200" b="0" baseline="0" dirty="0" smtClean="0">
                <a:latin typeface="Arial"/>
                <a:cs typeface="Arial"/>
              </a:rPr>
              <a:t> run showing the interactive graphs generated on-the-fly by the system.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 smtClean="0">
              <a:latin typeface="Arial"/>
              <a:cs typeface="Arial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latin typeface="Arial"/>
                <a:cs typeface="Arial"/>
              </a:rPr>
              <a:t>Quality control is monitored at the sequencing run, sample and the amplicon level.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latin typeface="Arial"/>
                <a:cs typeface="Arial"/>
              </a:rPr>
              <a:t>A sequencing run’s read yield is compared to all previous runs of the same panel and should be between ±2 s.d. for the last ten runs.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latin typeface="Arial"/>
                <a:cs typeface="Arial"/>
              </a:rPr>
              <a:t>All samples are compared for the run and samples with below average reads are highlighted in red (middle chart).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latin typeface="Arial"/>
                <a:cs typeface="Arial"/>
              </a:rPr>
              <a:t>The per amplicon reads are binned and graphed to highlight their distribution and flag any low read amplicons in red (bottom chart).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 smtClean="0">
              <a:latin typeface="Arial"/>
              <a:cs typeface="Arial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latin typeface="Arial"/>
                <a:cs typeface="Arial"/>
              </a:rPr>
              <a:t>Both a sequencing run and samples within the run must be QC passed or failed prior to reports being produced.</a:t>
            </a:r>
            <a:endParaRPr lang="en-US" sz="1200" dirty="0" smtClean="0"/>
          </a:p>
          <a:p>
            <a:r>
              <a:rPr lang="en-US" sz="1200" dirty="0" smtClean="0"/>
              <a:t>This run has all the characteristics of a good run, close to the top of the s.d bands for the panel, uniform yield for all samples</a:t>
            </a:r>
            <a:r>
              <a:rPr lang="en-US" sz="1200" baseline="0" dirty="0" smtClean="0"/>
              <a:t> and a good distribution of amplicon reads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7347BDC-BF6B-2A44-B4C4-F9EFCC38C66F}" type="slidenum">
              <a:rPr lang="en-AU" smtClean="0"/>
              <a:pPr>
                <a:defRPr/>
              </a:pPr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30005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2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73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7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600206"/>
            <a:ext cx="2057400" cy="4525963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6"/>
            <a:ext cx="6019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27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2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570690"/>
            <a:ext cx="2133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275DF7-7B83-1245-8A74-71D22975E3D4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9" y="6570690"/>
            <a:ext cx="2895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97651"/>
            <a:ext cx="2133600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81D46-1391-7941-A2F9-738F14F6F2FD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25291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570690"/>
            <a:ext cx="2133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DE9922-2E3B-A44B-A5B8-FD454447A689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9" y="6570690"/>
            <a:ext cx="2895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97651"/>
            <a:ext cx="2133600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EA797-9D2C-CA43-8EA1-0DD9AB3BBA8A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2921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2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570690"/>
            <a:ext cx="2133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552B2-0476-064B-8608-5CAB62E07457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9" y="6570690"/>
            <a:ext cx="2895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97651"/>
            <a:ext cx="2133600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B2F4C-3CD0-894F-846A-D3883A354826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25983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205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05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570690"/>
            <a:ext cx="2133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E3E5E1-DB17-6C48-98B3-EC08C82A60F1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9" y="6570690"/>
            <a:ext cx="2895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97651"/>
            <a:ext cx="2133600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92A40-70E7-BB42-8DCE-F8E412BF93E0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1191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570690"/>
            <a:ext cx="2133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736B4F-0354-FC41-9140-9E05A6841B29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9" y="6570690"/>
            <a:ext cx="2895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97651"/>
            <a:ext cx="2133600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3DD39-8C74-CB44-B837-79C5D7FB87AA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2817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570690"/>
            <a:ext cx="2133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C208BD-5C13-A342-AE06-7789C9CA1794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9" y="6570690"/>
            <a:ext cx="2895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97651"/>
            <a:ext cx="2133600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986DC4-489F-4D43-9BEE-F7FE12EC3EA6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50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570690"/>
            <a:ext cx="2133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18251-F7D6-3D40-961B-2F6906BD72DC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9" y="6570690"/>
            <a:ext cx="2895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97651"/>
            <a:ext cx="2133600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4604F-FD6A-484E-BDDD-C3C7D37F0A08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640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7307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570690"/>
            <a:ext cx="2133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702E0-49F0-A645-9B81-76E6FA3E4099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9" y="6570690"/>
            <a:ext cx="2895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97651"/>
            <a:ext cx="2133600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5324ED-7511-B34F-A185-79FBA0C02C9E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3026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521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570690"/>
            <a:ext cx="2133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2DA45A-7E89-8A4A-8611-5BB6290B2E85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9" y="6570690"/>
            <a:ext cx="2895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97651"/>
            <a:ext cx="2133600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49443-6435-654D-AD65-A475E448A250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613027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570690"/>
            <a:ext cx="2133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E72C76-5EE1-DE47-97AB-C712364D1D88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9" y="6570690"/>
            <a:ext cx="2895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97651"/>
            <a:ext cx="2133600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7FE5F-FFDD-F54E-9D18-CB3FBB7048FD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6447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530850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530850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570690"/>
            <a:ext cx="2133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F999EA-FA5E-9A4D-9D22-1E6BEEE3CA81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9" y="6570690"/>
            <a:ext cx="2895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97651"/>
            <a:ext cx="2133600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2595CB-5C79-FB46-844C-6F26315C977D}" type="slidenum">
              <a:rPr lang="en-AU"/>
              <a:pPr>
                <a:defRPr/>
              </a:pPr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26676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2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570690"/>
            <a:ext cx="2133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B6F61-5E22-C044-B492-80CA8D7FA01C}" type="datetime3">
              <a:rPr lang="en-AU" smtClean="0">
                <a:solidFill>
                  <a:prstClr val="black">
                    <a:tint val="75000"/>
                  </a:prstClr>
                </a:solidFill>
              </a:rPr>
              <a:t>5 December 2014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9" y="6570690"/>
            <a:ext cx="2895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HUB Path-OS</a:t>
            </a:r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97651"/>
            <a:ext cx="2133600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81D46-1391-7941-A2F9-738F14F6F2FD}" type="slidenum">
              <a:rPr lang="en-A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455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570690"/>
            <a:ext cx="2133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1D5F8-8780-B84B-A862-1EFCCD718CE7}" type="datetime3">
              <a:rPr lang="en-AU" smtClean="0">
                <a:solidFill>
                  <a:prstClr val="black">
                    <a:tint val="75000"/>
                  </a:prstClr>
                </a:solidFill>
              </a:rPr>
              <a:t>5 December 2014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9" y="6570690"/>
            <a:ext cx="2895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HUB Path-OS</a:t>
            </a:r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97651"/>
            <a:ext cx="2133600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2EA797-9D2C-CA43-8EA1-0DD9AB3BBA8A}" type="slidenum">
              <a:rPr lang="en-A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995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2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570690"/>
            <a:ext cx="2133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31B03-AE40-5444-9BB6-7C38F81C84DA}" type="datetime3">
              <a:rPr lang="en-AU" smtClean="0">
                <a:solidFill>
                  <a:prstClr val="black">
                    <a:tint val="75000"/>
                  </a:prstClr>
                </a:solidFill>
              </a:rPr>
              <a:t>5 December 2014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9" y="6570690"/>
            <a:ext cx="2895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HUB Path-OS</a:t>
            </a:r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97651"/>
            <a:ext cx="2133600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B2F4C-3CD0-894F-846A-D3883A354826}" type="slidenum">
              <a:rPr lang="en-A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9281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205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05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570690"/>
            <a:ext cx="2133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65EF8-EE4B-174D-93DE-55EC1647F507}" type="datetime3">
              <a:rPr lang="en-AU" smtClean="0">
                <a:solidFill>
                  <a:prstClr val="black">
                    <a:tint val="75000"/>
                  </a:prstClr>
                </a:solidFill>
              </a:rPr>
              <a:t>5 December 2014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9" y="6570690"/>
            <a:ext cx="2895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HUB Path-OS</a:t>
            </a:r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97651"/>
            <a:ext cx="2133600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92A40-70E7-BB42-8DCE-F8E412BF93E0}" type="slidenum">
              <a:rPr lang="en-A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90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570690"/>
            <a:ext cx="2133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5CB5CD-EA5C-B346-84E9-6BA37524935B}" type="datetime3">
              <a:rPr lang="en-AU" smtClean="0">
                <a:solidFill>
                  <a:prstClr val="black">
                    <a:tint val="75000"/>
                  </a:prstClr>
                </a:solidFill>
              </a:rPr>
              <a:t>5 December 2014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9" y="6570690"/>
            <a:ext cx="2895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HUB Path-OS</a:t>
            </a:r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97651"/>
            <a:ext cx="2133600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03DD39-8C74-CB44-B837-79C5D7FB87AA}" type="slidenum">
              <a:rPr lang="en-A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877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570690"/>
            <a:ext cx="2133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CC7474-16A1-5140-A3E6-C0A395E249BC}" type="datetime3">
              <a:rPr lang="en-AU" smtClean="0">
                <a:solidFill>
                  <a:prstClr val="black">
                    <a:tint val="75000"/>
                  </a:prstClr>
                </a:solidFill>
              </a:rPr>
              <a:t>5 December 2014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9" y="6570690"/>
            <a:ext cx="2895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HUB Path-OS</a:t>
            </a:r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97651"/>
            <a:ext cx="2133600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986DC4-489F-4D43-9BEE-F7FE12EC3EA6}" type="slidenum">
              <a:rPr lang="en-A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908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570690"/>
            <a:ext cx="2133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4FF717-E301-B447-ADAA-B714751F38E2}" type="datetime3">
              <a:rPr lang="en-AU" smtClean="0">
                <a:solidFill>
                  <a:prstClr val="black">
                    <a:tint val="75000"/>
                  </a:prstClr>
                </a:solidFill>
              </a:rPr>
              <a:t>5 December 2014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9" y="6570690"/>
            <a:ext cx="2895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HUB Path-OS</a:t>
            </a:r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97651"/>
            <a:ext cx="2133600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4604F-FD6A-484E-BDDD-C3C7D37F0A08}" type="slidenum">
              <a:rPr lang="en-A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31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2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06001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7307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570690"/>
            <a:ext cx="2133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85CC8D-0F57-794A-A181-AF4B77FB4D8A}" type="datetime3">
              <a:rPr lang="en-AU" smtClean="0">
                <a:solidFill>
                  <a:prstClr val="black">
                    <a:tint val="75000"/>
                  </a:prstClr>
                </a:solidFill>
              </a:rPr>
              <a:t>5 December 2014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9" y="6570690"/>
            <a:ext cx="2895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HUB Path-OS</a:t>
            </a:r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97651"/>
            <a:ext cx="2133600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5324ED-7511-B34F-A185-79FBA0C02C9E}" type="slidenum">
              <a:rPr lang="en-A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1838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570690"/>
            <a:ext cx="2133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53DFE7-B64E-AA4A-BEC3-0B73A04D82D2}" type="datetime3">
              <a:rPr lang="en-AU" smtClean="0">
                <a:solidFill>
                  <a:prstClr val="black">
                    <a:tint val="75000"/>
                  </a:prstClr>
                </a:solidFill>
              </a:rPr>
              <a:t>5 December 2014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9" y="6570690"/>
            <a:ext cx="2895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HUB Path-OS</a:t>
            </a:r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97651"/>
            <a:ext cx="2133600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49443-6435-654D-AD65-A475E448A250}" type="slidenum">
              <a:rPr lang="en-A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037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570690"/>
            <a:ext cx="2133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89F0F-42AF-ED41-BDFA-6FD0AFC9273D}" type="datetime3">
              <a:rPr lang="en-AU" smtClean="0">
                <a:solidFill>
                  <a:prstClr val="black">
                    <a:tint val="75000"/>
                  </a:prstClr>
                </a:solidFill>
              </a:rPr>
              <a:t>5 December 2014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9" y="6570690"/>
            <a:ext cx="2895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HUB Path-OS</a:t>
            </a:r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97651"/>
            <a:ext cx="2133600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7FE5F-FFDD-F54E-9D18-CB3FBB7048FD}" type="slidenum">
              <a:rPr lang="en-A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1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530850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530850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570690"/>
            <a:ext cx="2133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1E96C4-2090-0446-9CFB-8DC2416BD7E1}" type="datetime3">
              <a:rPr lang="en-AU" smtClean="0">
                <a:solidFill>
                  <a:prstClr val="black">
                    <a:tint val="75000"/>
                  </a:prstClr>
                </a:solidFill>
              </a:rPr>
              <a:t>5 December 2014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32139" y="6570690"/>
            <a:ext cx="2895600" cy="2873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HUB Path-OS</a:t>
            </a:r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597651"/>
            <a:ext cx="2133600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2595CB-5C79-FB46-844C-6F26315C977D}" type="slidenum">
              <a:rPr lang="en-A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302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3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82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8303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73077"/>
            <a:ext cx="5111751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435103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28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515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3574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ＭＳ Ｐゴシック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65"/>
            <a:ext cx="8229600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41446"/>
            <a:ext cx="82296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304800" y="64929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73160-2B0C-B141-A4F3-36BF3E5416E4}" type="datetime3">
              <a:rPr lang="en-AU" smtClean="0"/>
              <a:t>5 December 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49290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HUB Path-OS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6629400"/>
            <a:ext cx="213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7F025-0177-C641-AAA8-6B9D59232EF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65"/>
            <a:ext cx="8229600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41446"/>
            <a:ext cx="8229600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304800" y="64929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990C0-0183-2C48-884B-9D2A9D8E6393}" type="datetime3">
              <a:rPr lang="en-AU" smtClean="0">
                <a:solidFill>
                  <a:prstClr val="black">
                    <a:tint val="75000"/>
                  </a:prstClr>
                </a:solidFill>
              </a:rPr>
              <a:t>5 December 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3124200" y="649290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HUB Path-OS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7010400" y="6629400"/>
            <a:ext cx="213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7F025-0177-C641-AAA8-6B9D59232EF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709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392969" y="2564904"/>
            <a:ext cx="5427503" cy="1368152"/>
          </a:xfrm>
        </p:spPr>
        <p:txBody>
          <a:bodyPr anchor="t"/>
          <a:lstStyle/>
          <a:p>
            <a:r>
              <a:rPr lang="en-US" sz="3200" dirty="0" smtClean="0"/>
              <a:t>PhD  Committee Meeting</a:t>
            </a:r>
            <a:br>
              <a:rPr lang="en-US" sz="3200" dirty="0" smtClean="0"/>
            </a:br>
            <a:r>
              <a:rPr lang="en-US" sz="3200" dirty="0" smtClean="0"/>
              <a:t>December 2014</a:t>
            </a:r>
            <a:endParaRPr lang="en-AU" sz="2200" i="1" dirty="0"/>
          </a:p>
        </p:txBody>
      </p:sp>
      <p:sp>
        <p:nvSpPr>
          <p:cNvPr id="26626" name="TextBox 9"/>
          <p:cNvSpPr txBox="1">
            <a:spLocks noChangeArrowheads="1"/>
          </p:cNvSpPr>
          <p:nvPr/>
        </p:nvSpPr>
        <p:spPr bwMode="auto">
          <a:xfrm>
            <a:off x="2123728" y="4005068"/>
            <a:ext cx="6552732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lnSpc>
                <a:spcPct val="70000"/>
              </a:lnSpc>
            </a:pPr>
            <a:r>
              <a:rPr lang="en-US" sz="2000" dirty="0" smtClean="0"/>
              <a:t>Kenneth Doig</a:t>
            </a:r>
          </a:p>
          <a:p>
            <a:pPr algn="r">
              <a:lnSpc>
                <a:spcPct val="70000"/>
              </a:lnSpc>
            </a:pPr>
            <a:endParaRPr lang="en-US" sz="2000" dirty="0"/>
          </a:p>
          <a:p>
            <a:pPr algn="r">
              <a:lnSpc>
                <a:spcPct val="70000"/>
              </a:lnSpc>
            </a:pPr>
            <a:r>
              <a:rPr lang="en-US" sz="2000" dirty="0" err="1" smtClean="0"/>
              <a:t>ken.doig@petermac.org</a:t>
            </a:r>
            <a:endParaRPr lang="en-US" sz="2000" dirty="0" smtClean="0"/>
          </a:p>
          <a:p>
            <a:pPr algn="r">
              <a:lnSpc>
                <a:spcPct val="70000"/>
              </a:lnSpc>
            </a:pP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1" y="957789"/>
            <a:ext cx="2801203" cy="418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59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2EE6F4-B15F-F14E-AB07-7395EC0CFBE6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10</a:t>
            </a:fld>
            <a:endParaRPr lang="en-AU" dirty="0"/>
          </a:p>
        </p:txBody>
      </p:sp>
      <p:pic>
        <p:nvPicPr>
          <p:cNvPr id="9" name="Picture 8" descr="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36137" y="-1667984"/>
            <a:ext cx="11373318" cy="16094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7754610" y="5147900"/>
            <a:ext cx="77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etc…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58917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30 at 4.3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08720"/>
            <a:ext cx="4644008" cy="568031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65"/>
            <a:ext cx="8229600" cy="777875"/>
          </a:xfrm>
        </p:spPr>
        <p:txBody>
          <a:bodyPr/>
          <a:lstStyle/>
          <a:p>
            <a:r>
              <a:rPr lang="en-US" dirty="0" smtClean="0"/>
              <a:t>Run QC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92080" y="1953706"/>
            <a:ext cx="3394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This run in the context of past runs of the same panel</a:t>
            </a:r>
            <a:endParaRPr lang="en-US" sz="2000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292080" y="3484311"/>
            <a:ext cx="3276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Per sample read yield highlighting below average</a:t>
            </a:r>
            <a:endParaRPr lang="en-US" sz="20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5292080" y="5014917"/>
            <a:ext cx="3276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Amplicon performance read distribution</a:t>
            </a:r>
            <a:endParaRPr lang="en-US" sz="2000" i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03F756-1039-6647-9961-CD4D1C8B02DE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0941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4-30 at 4.56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39" y="0"/>
            <a:ext cx="5891646" cy="638132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65"/>
            <a:ext cx="8229600" cy="777875"/>
          </a:xfrm>
        </p:spPr>
        <p:txBody>
          <a:bodyPr/>
          <a:lstStyle/>
          <a:p>
            <a:r>
              <a:rPr lang="en-US" dirty="0" smtClean="0"/>
              <a:t>Classification</a:t>
            </a:r>
            <a:br>
              <a:rPr lang="en-US" dirty="0" smtClean="0"/>
            </a:br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58B4E7-F19E-A248-9EDB-6B1D80591836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12</a:t>
            </a:fld>
            <a:endParaRPr lang="en-AU" dirty="0"/>
          </a:p>
        </p:txBody>
      </p:sp>
      <p:sp>
        <p:nvSpPr>
          <p:cNvPr id="8" name="Line Callout 2 7"/>
          <p:cNvSpPr/>
          <p:nvPr/>
        </p:nvSpPr>
        <p:spPr bwMode="auto">
          <a:xfrm>
            <a:off x="419254" y="2564904"/>
            <a:ext cx="1632466" cy="634055"/>
          </a:xfrm>
          <a:prstGeom prst="borderCallout2">
            <a:avLst>
              <a:gd name="adj1" fmla="val 20837"/>
              <a:gd name="adj2" fmla="val 102970"/>
              <a:gd name="adj3" fmla="val 21342"/>
              <a:gd name="adj4" fmla="val 124348"/>
              <a:gd name="adj5" fmla="val -117410"/>
              <a:gd name="adj6" fmla="val 193420"/>
            </a:avLst>
          </a:prstGeom>
          <a:ln w="19050" cmpd="sng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Automatically generated 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ＭＳ Ｐゴシック" charset="0"/>
              </a:rPr>
              <a:t>c</a:t>
            </a:r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lassification</a:t>
            </a:r>
          </a:p>
        </p:txBody>
      </p:sp>
      <p:sp>
        <p:nvSpPr>
          <p:cNvPr id="9" name="Line Callout 2 8"/>
          <p:cNvSpPr/>
          <p:nvPr/>
        </p:nvSpPr>
        <p:spPr bwMode="auto">
          <a:xfrm>
            <a:off x="395536" y="3429000"/>
            <a:ext cx="1632466" cy="634055"/>
          </a:xfrm>
          <a:prstGeom prst="borderCallout2">
            <a:avLst>
              <a:gd name="adj1" fmla="val 20837"/>
              <a:gd name="adj2" fmla="val 102970"/>
              <a:gd name="adj3" fmla="val 21342"/>
              <a:gd name="adj4" fmla="val 124348"/>
              <a:gd name="adj5" fmla="val -117410"/>
              <a:gd name="adj6" fmla="val 193420"/>
            </a:avLst>
          </a:prstGeom>
          <a:ln w="19050" cmpd="sng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Justification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free text field</a:t>
            </a:r>
          </a:p>
        </p:txBody>
      </p:sp>
      <p:sp>
        <p:nvSpPr>
          <p:cNvPr id="10" name="Line Callout 2 9"/>
          <p:cNvSpPr/>
          <p:nvPr/>
        </p:nvSpPr>
        <p:spPr bwMode="auto">
          <a:xfrm>
            <a:off x="395536" y="5099201"/>
            <a:ext cx="1632466" cy="634055"/>
          </a:xfrm>
          <a:prstGeom prst="borderCallout2">
            <a:avLst>
              <a:gd name="adj1" fmla="val 20837"/>
              <a:gd name="adj2" fmla="val 102970"/>
              <a:gd name="adj3" fmla="val 21342"/>
              <a:gd name="adj4" fmla="val 124348"/>
              <a:gd name="adj5" fmla="val -117410"/>
              <a:gd name="adj6" fmla="val 193420"/>
            </a:avLst>
          </a:prstGeom>
          <a:ln w="19050" cmpd="sng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Check boxes for variant evidence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2411760" y="4941168"/>
            <a:ext cx="1152128" cy="288032"/>
          </a:xfrm>
          <a:prstGeom prst="straightConnector1">
            <a:avLst/>
          </a:prstGeom>
          <a:ln w="19050" cmpd="sng"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>
            <a:off x="2384425" y="5229200"/>
            <a:ext cx="1179463" cy="72008"/>
          </a:xfrm>
          <a:prstGeom prst="straightConnector1">
            <a:avLst/>
          </a:prstGeom>
          <a:ln w="19050" cmpd="sng"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>
            <a:off x="2411760" y="5229200"/>
            <a:ext cx="1124793" cy="432048"/>
          </a:xfrm>
          <a:prstGeom prst="straightConnector1">
            <a:avLst/>
          </a:prstGeom>
          <a:ln w="19050" cmpd="sng"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Line Callout 2 19"/>
          <p:cNvSpPr/>
          <p:nvPr/>
        </p:nvSpPr>
        <p:spPr bwMode="auto">
          <a:xfrm>
            <a:off x="6372200" y="2564656"/>
            <a:ext cx="1368152" cy="634055"/>
          </a:xfrm>
          <a:prstGeom prst="borderCallout2">
            <a:avLst>
              <a:gd name="adj1" fmla="val 31853"/>
              <a:gd name="adj2" fmla="val -1277"/>
              <a:gd name="adj3" fmla="val 32359"/>
              <a:gd name="adj4" fmla="val -21281"/>
              <a:gd name="adj5" fmla="val 145982"/>
              <a:gd name="adj6" fmla="val -20520"/>
            </a:avLst>
          </a:prstGeom>
          <a:ln w="19050" cmpd="sng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Evidence type tool tip</a:t>
            </a:r>
          </a:p>
        </p:txBody>
      </p:sp>
    </p:spTree>
    <p:extLst>
      <p:ext uri="{BB962C8B-B14F-4D97-AF65-F5344CB8AC3E}">
        <p14:creationId xmlns:p14="http://schemas.microsoft.com/office/powerpoint/2010/main" val="3966436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861"/>
            <a:ext cx="8229600" cy="777875"/>
          </a:xfrm>
        </p:spPr>
        <p:txBody>
          <a:bodyPr/>
          <a:lstStyle/>
          <a:p>
            <a:r>
              <a:rPr lang="en-US" dirty="0"/>
              <a:t>Classifying variants for the clinic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FFAED3-F397-5149-9B1F-DF3A644F4BDC}" type="datetime3">
              <a:rPr lang="en-AU" smtClean="0"/>
              <a:t>5 December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/>
              <a:pPr>
                <a:defRPr/>
              </a:pPr>
              <a:t>13</a:t>
            </a:fld>
            <a:endParaRPr lang="en-AU" dirty="0"/>
          </a:p>
        </p:txBody>
      </p:sp>
      <p:sp>
        <p:nvSpPr>
          <p:cNvPr id="7" name="Rectangle 6"/>
          <p:cNvSpPr/>
          <p:nvPr/>
        </p:nvSpPr>
        <p:spPr bwMode="auto">
          <a:xfrm>
            <a:off x="5447241" y="2835443"/>
            <a:ext cx="586408" cy="576064"/>
          </a:xfrm>
          <a:prstGeom prst="rect">
            <a:avLst/>
          </a:prstGeom>
          <a:solidFill>
            <a:srgbClr val="F03B20"/>
          </a:solidFill>
          <a:ln w="28575" cmpd="sng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47241" y="1948247"/>
            <a:ext cx="586408" cy="576064"/>
          </a:xfrm>
          <a:prstGeom prst="rect">
            <a:avLst/>
          </a:prstGeom>
          <a:solidFill>
            <a:srgbClr val="BD0026"/>
          </a:solidFill>
          <a:ln w="28575" cmpd="sng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447241" y="3722639"/>
            <a:ext cx="586408" cy="576064"/>
          </a:xfrm>
          <a:prstGeom prst="rect">
            <a:avLst/>
          </a:prstGeom>
          <a:solidFill>
            <a:srgbClr val="FD8D3C"/>
          </a:solidFill>
          <a:ln w="28575" cmpd="sng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447241" y="4609835"/>
            <a:ext cx="586408" cy="576064"/>
          </a:xfrm>
          <a:prstGeom prst="rect">
            <a:avLst/>
          </a:prstGeom>
          <a:solidFill>
            <a:srgbClr val="FECC5C"/>
          </a:solidFill>
          <a:ln w="28575" cmpd="sng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447241" y="5497031"/>
            <a:ext cx="586408" cy="576064"/>
          </a:xfrm>
          <a:prstGeom prst="rect">
            <a:avLst/>
          </a:prstGeom>
          <a:solidFill>
            <a:srgbClr val="FFFFB2"/>
          </a:solidFill>
          <a:ln w="28575" cmpd="sng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53019" y="2040647"/>
            <a:ext cx="193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C5: Pathogenic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53019" y="2927843"/>
            <a:ext cx="2607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C4: Likely pathogenic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53019" y="3815039"/>
            <a:ext cx="283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C3: Unknown pathogenicity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53019" y="4702235"/>
            <a:ext cx="2839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C2: Unlikely pathogenic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53019" y="5589431"/>
            <a:ext cx="2419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C1: Not pathogenic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96332" y="1033572"/>
            <a:ext cx="3245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Gothic"/>
                <a:cs typeface="Century Gothic"/>
              </a:rPr>
              <a:t>5 Level Classification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66415" y="2060848"/>
            <a:ext cx="173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Stand alone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6415" y="2564904"/>
            <a:ext cx="166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Strong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66415" y="3059668"/>
            <a:ext cx="139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Supporting</a:t>
            </a:r>
          </a:p>
        </p:txBody>
      </p:sp>
      <p:sp>
        <p:nvSpPr>
          <p:cNvPr id="29" name="Diamond 28"/>
          <p:cNvSpPr/>
          <p:nvPr/>
        </p:nvSpPr>
        <p:spPr bwMode="auto">
          <a:xfrm>
            <a:off x="501692" y="2060848"/>
            <a:ext cx="432048" cy="432048"/>
          </a:xfrm>
          <a:prstGeom prst="diamond">
            <a:avLst/>
          </a:prstGeom>
          <a:solidFill>
            <a:srgbClr val="BD0026"/>
          </a:solidFill>
          <a:ln w="28575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30" name="Diamond 29"/>
          <p:cNvSpPr/>
          <p:nvPr/>
        </p:nvSpPr>
        <p:spPr bwMode="auto">
          <a:xfrm>
            <a:off x="557363" y="2636912"/>
            <a:ext cx="320707" cy="320707"/>
          </a:xfrm>
          <a:prstGeom prst="diamond">
            <a:avLst/>
          </a:prstGeom>
          <a:solidFill>
            <a:srgbClr val="BD0026"/>
          </a:solidFill>
          <a:ln w="28575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31" name="Diamond 30"/>
          <p:cNvSpPr/>
          <p:nvPr/>
        </p:nvSpPr>
        <p:spPr bwMode="auto">
          <a:xfrm>
            <a:off x="629371" y="3168345"/>
            <a:ext cx="176691" cy="176691"/>
          </a:xfrm>
          <a:prstGeom prst="diamond">
            <a:avLst/>
          </a:prstGeom>
          <a:solidFill>
            <a:srgbClr val="BD0026"/>
          </a:solidFill>
          <a:ln w="28575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95536" y="4547216"/>
            <a:ext cx="399373" cy="399373"/>
          </a:xfrm>
          <a:prstGeom prst="ellipse">
            <a:avLst/>
          </a:prstGeom>
          <a:solidFill>
            <a:srgbClr val="FFFFB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454535" y="5287024"/>
            <a:ext cx="281374" cy="281374"/>
          </a:xfrm>
          <a:prstGeom prst="ellipse">
            <a:avLst/>
          </a:prstGeom>
          <a:solidFill>
            <a:srgbClr val="FFFFB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506877" y="5908833"/>
            <a:ext cx="176691" cy="176691"/>
          </a:xfrm>
          <a:prstGeom prst="ellipse">
            <a:avLst/>
          </a:prstGeom>
          <a:solidFill>
            <a:srgbClr val="FFFFB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03848" y="1033572"/>
            <a:ext cx="12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Gothic"/>
                <a:cs typeface="Century Gothic"/>
              </a:rPr>
              <a:t>Criteria</a:t>
            </a:r>
          </a:p>
        </p:txBody>
      </p:sp>
      <p:sp>
        <p:nvSpPr>
          <p:cNvPr id="36" name="Diamond 35"/>
          <p:cNvSpPr/>
          <p:nvPr/>
        </p:nvSpPr>
        <p:spPr bwMode="auto">
          <a:xfrm>
            <a:off x="2915816" y="1977162"/>
            <a:ext cx="432048" cy="432048"/>
          </a:xfrm>
          <a:prstGeom prst="diamond">
            <a:avLst/>
          </a:prstGeom>
          <a:solidFill>
            <a:srgbClr val="BD0026"/>
          </a:solidFill>
          <a:ln w="28575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47864" y="2154342"/>
            <a:ext cx="41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entury Gothic"/>
                <a:cs typeface="Century Gothic"/>
              </a:rPr>
              <a:t>or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23976" y="2132856"/>
            <a:ext cx="41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entury Gothic"/>
                <a:cs typeface="Century Gothic"/>
              </a:rPr>
              <a:t>or</a:t>
            </a:r>
          </a:p>
        </p:txBody>
      </p:sp>
      <p:sp>
        <p:nvSpPr>
          <p:cNvPr id="39" name="Diamond 38"/>
          <p:cNvSpPr/>
          <p:nvPr/>
        </p:nvSpPr>
        <p:spPr bwMode="auto">
          <a:xfrm>
            <a:off x="3803269" y="1844824"/>
            <a:ext cx="320707" cy="320707"/>
          </a:xfrm>
          <a:prstGeom prst="diamond">
            <a:avLst/>
          </a:prstGeom>
          <a:solidFill>
            <a:srgbClr val="BD0026"/>
          </a:solidFill>
          <a:ln w="28575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40" name="Diamond 39"/>
          <p:cNvSpPr/>
          <p:nvPr/>
        </p:nvSpPr>
        <p:spPr bwMode="auto">
          <a:xfrm>
            <a:off x="3803269" y="2272514"/>
            <a:ext cx="320707" cy="320707"/>
          </a:xfrm>
          <a:prstGeom prst="diamond">
            <a:avLst/>
          </a:prstGeom>
          <a:solidFill>
            <a:srgbClr val="BD0026"/>
          </a:solidFill>
          <a:ln w="28575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41" name="Diamond 40"/>
          <p:cNvSpPr/>
          <p:nvPr/>
        </p:nvSpPr>
        <p:spPr bwMode="auto">
          <a:xfrm>
            <a:off x="4499992" y="2172189"/>
            <a:ext cx="320707" cy="320707"/>
          </a:xfrm>
          <a:prstGeom prst="diamond">
            <a:avLst/>
          </a:prstGeom>
          <a:solidFill>
            <a:srgbClr val="BD0026"/>
          </a:solidFill>
          <a:ln w="28575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42" name="Diamond 41"/>
          <p:cNvSpPr/>
          <p:nvPr/>
        </p:nvSpPr>
        <p:spPr bwMode="auto">
          <a:xfrm>
            <a:off x="4827357" y="2132856"/>
            <a:ext cx="176691" cy="176691"/>
          </a:xfrm>
          <a:prstGeom prst="diamond">
            <a:avLst/>
          </a:prstGeom>
          <a:solidFill>
            <a:srgbClr val="BD0026"/>
          </a:solidFill>
          <a:ln w="28575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43" name="Diamond 42"/>
          <p:cNvSpPr/>
          <p:nvPr/>
        </p:nvSpPr>
        <p:spPr bwMode="auto">
          <a:xfrm>
            <a:off x="4827357" y="2358889"/>
            <a:ext cx="176691" cy="176691"/>
          </a:xfrm>
          <a:prstGeom prst="diamond">
            <a:avLst/>
          </a:prstGeom>
          <a:solidFill>
            <a:srgbClr val="BD0026"/>
          </a:solidFill>
          <a:ln w="28575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16688" y="1037155"/>
            <a:ext cx="2771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/>
                <a:cs typeface="Century Gothic"/>
              </a:rPr>
              <a:t>Pathogenic evidence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27584" y="4509120"/>
            <a:ext cx="173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Stand alone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27584" y="5157192"/>
            <a:ext cx="166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Strong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27584" y="5834068"/>
            <a:ext cx="139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</a:rPr>
              <a:t>Supporting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79512" y="3573016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/>
                <a:cs typeface="Century Gothic"/>
              </a:rPr>
              <a:t>Benign </a:t>
            </a:r>
          </a:p>
          <a:p>
            <a:r>
              <a:rPr lang="en-US" sz="2400" dirty="0">
                <a:latin typeface="Century Gothic"/>
                <a:cs typeface="Century Gothic"/>
              </a:rPr>
              <a:t>evidence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00557" y="2154342"/>
            <a:ext cx="353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entury Gothic"/>
                <a:cs typeface="Century Gothic"/>
              </a:rPr>
              <a:t>=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95984" y="3040643"/>
            <a:ext cx="41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entury Gothic"/>
                <a:cs typeface="Century Gothic"/>
              </a:rPr>
              <a:t>or</a:t>
            </a:r>
          </a:p>
        </p:txBody>
      </p:sp>
      <p:sp>
        <p:nvSpPr>
          <p:cNvPr id="53" name="Diamond 52"/>
          <p:cNvSpPr/>
          <p:nvPr/>
        </p:nvSpPr>
        <p:spPr bwMode="auto">
          <a:xfrm>
            <a:off x="3819245" y="2852936"/>
            <a:ext cx="320707" cy="320707"/>
          </a:xfrm>
          <a:prstGeom prst="diamond">
            <a:avLst/>
          </a:prstGeom>
          <a:solidFill>
            <a:srgbClr val="BD0026"/>
          </a:solidFill>
          <a:ln w="28575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56" name="Diamond 55"/>
          <p:cNvSpPr/>
          <p:nvPr/>
        </p:nvSpPr>
        <p:spPr bwMode="auto">
          <a:xfrm>
            <a:off x="4572000" y="3252309"/>
            <a:ext cx="176691" cy="176691"/>
          </a:xfrm>
          <a:prstGeom prst="diamond">
            <a:avLst/>
          </a:prstGeom>
          <a:solidFill>
            <a:srgbClr val="BD0026"/>
          </a:solidFill>
          <a:ln w="28575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57" name="Diamond 56"/>
          <p:cNvSpPr/>
          <p:nvPr/>
        </p:nvSpPr>
        <p:spPr bwMode="auto">
          <a:xfrm>
            <a:off x="4820699" y="3252309"/>
            <a:ext cx="176691" cy="176691"/>
          </a:xfrm>
          <a:prstGeom prst="diamond">
            <a:avLst/>
          </a:prstGeom>
          <a:solidFill>
            <a:srgbClr val="BD0026"/>
          </a:solidFill>
          <a:ln w="28575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04048" y="3068960"/>
            <a:ext cx="353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entury Gothic"/>
                <a:cs typeface="Century Gothic"/>
              </a:rPr>
              <a:t>=</a:t>
            </a:r>
          </a:p>
        </p:txBody>
      </p:sp>
      <p:sp>
        <p:nvSpPr>
          <p:cNvPr id="59" name="Diamond 58"/>
          <p:cNvSpPr/>
          <p:nvPr/>
        </p:nvSpPr>
        <p:spPr bwMode="auto">
          <a:xfrm>
            <a:off x="3779912" y="3252309"/>
            <a:ext cx="176691" cy="176691"/>
          </a:xfrm>
          <a:prstGeom prst="diamond">
            <a:avLst/>
          </a:prstGeom>
          <a:solidFill>
            <a:srgbClr val="BD0026"/>
          </a:solidFill>
          <a:ln w="28575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60" name="Diamond 59"/>
          <p:cNvSpPr/>
          <p:nvPr/>
        </p:nvSpPr>
        <p:spPr bwMode="auto">
          <a:xfrm>
            <a:off x="4028611" y="3252309"/>
            <a:ext cx="176691" cy="176691"/>
          </a:xfrm>
          <a:prstGeom prst="diamond">
            <a:avLst/>
          </a:prstGeom>
          <a:solidFill>
            <a:srgbClr val="BD0026"/>
          </a:solidFill>
          <a:ln w="28575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61" name="Diamond 60"/>
          <p:cNvSpPr/>
          <p:nvPr/>
        </p:nvSpPr>
        <p:spPr bwMode="auto">
          <a:xfrm>
            <a:off x="4572000" y="3003610"/>
            <a:ext cx="176691" cy="176691"/>
          </a:xfrm>
          <a:prstGeom prst="diamond">
            <a:avLst/>
          </a:prstGeom>
          <a:solidFill>
            <a:srgbClr val="BD0026"/>
          </a:solidFill>
          <a:ln w="28575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62" name="Diamond 61"/>
          <p:cNvSpPr/>
          <p:nvPr/>
        </p:nvSpPr>
        <p:spPr bwMode="auto">
          <a:xfrm>
            <a:off x="4820699" y="3003610"/>
            <a:ext cx="176691" cy="176691"/>
          </a:xfrm>
          <a:prstGeom prst="diamond">
            <a:avLst/>
          </a:prstGeom>
          <a:solidFill>
            <a:srgbClr val="BD0026"/>
          </a:solidFill>
          <a:ln w="28575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4909044" y="5438178"/>
            <a:ext cx="176691" cy="176691"/>
          </a:xfrm>
          <a:prstGeom prst="ellipse">
            <a:avLst/>
          </a:prstGeom>
          <a:solidFill>
            <a:srgbClr val="FFFFB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4899365" y="5661248"/>
            <a:ext cx="176691" cy="176691"/>
          </a:xfrm>
          <a:prstGeom prst="ellipse">
            <a:avLst/>
          </a:prstGeom>
          <a:solidFill>
            <a:srgbClr val="FFFFB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4899365" y="5877272"/>
            <a:ext cx="176691" cy="176691"/>
          </a:xfrm>
          <a:prstGeom prst="ellipse">
            <a:avLst/>
          </a:prstGeom>
          <a:solidFill>
            <a:srgbClr val="FFFFB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4548258" y="5589240"/>
            <a:ext cx="281374" cy="281374"/>
          </a:xfrm>
          <a:prstGeom prst="ellipse">
            <a:avLst/>
          </a:prstGeom>
          <a:solidFill>
            <a:srgbClr val="FFFFB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139952" y="5517232"/>
            <a:ext cx="41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entury Gothic"/>
                <a:cs typeface="Century Gothic"/>
              </a:rPr>
              <a:t>or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020024" y="5545549"/>
            <a:ext cx="353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entury Gothic"/>
                <a:cs typeface="Century Gothic"/>
              </a:rPr>
              <a:t>=</a:t>
            </a:r>
          </a:p>
        </p:txBody>
      </p:sp>
      <p:sp>
        <p:nvSpPr>
          <p:cNvPr id="69" name="Oval 68"/>
          <p:cNvSpPr/>
          <p:nvPr/>
        </p:nvSpPr>
        <p:spPr bwMode="auto">
          <a:xfrm>
            <a:off x="3851920" y="5741640"/>
            <a:ext cx="281374" cy="281374"/>
          </a:xfrm>
          <a:prstGeom prst="ellipse">
            <a:avLst/>
          </a:prstGeom>
          <a:solidFill>
            <a:srgbClr val="FFFFB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3851920" y="5379874"/>
            <a:ext cx="281374" cy="281374"/>
          </a:xfrm>
          <a:prstGeom prst="ellipse">
            <a:avLst/>
          </a:prstGeom>
          <a:solidFill>
            <a:srgbClr val="FFFFB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419872" y="5517232"/>
            <a:ext cx="41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entury Gothic"/>
                <a:cs typeface="Century Gothic"/>
              </a:rPr>
              <a:t>or</a:t>
            </a:r>
          </a:p>
        </p:txBody>
      </p:sp>
      <p:sp>
        <p:nvSpPr>
          <p:cNvPr id="72" name="Oval 71"/>
          <p:cNvSpPr/>
          <p:nvPr/>
        </p:nvSpPr>
        <p:spPr bwMode="auto">
          <a:xfrm>
            <a:off x="2987824" y="5477899"/>
            <a:ext cx="399373" cy="399373"/>
          </a:xfrm>
          <a:prstGeom prst="ellipse">
            <a:avLst/>
          </a:prstGeom>
          <a:solidFill>
            <a:srgbClr val="FFFFB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4827357" y="4908493"/>
            <a:ext cx="176691" cy="176691"/>
          </a:xfrm>
          <a:prstGeom prst="ellipse">
            <a:avLst/>
          </a:prstGeom>
          <a:solidFill>
            <a:srgbClr val="FFFFB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4572000" y="4908493"/>
            <a:ext cx="176691" cy="176691"/>
          </a:xfrm>
          <a:prstGeom prst="ellipse">
            <a:avLst/>
          </a:prstGeom>
          <a:solidFill>
            <a:srgbClr val="FFFFB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139952" y="4692469"/>
            <a:ext cx="41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entury Gothic"/>
                <a:cs typeface="Century Gothic"/>
              </a:rPr>
              <a:t>or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020024" y="4720786"/>
            <a:ext cx="353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entury Gothic"/>
                <a:cs typeface="Century Gothic"/>
              </a:rPr>
              <a:t>=</a:t>
            </a:r>
          </a:p>
        </p:txBody>
      </p:sp>
      <p:sp>
        <p:nvSpPr>
          <p:cNvPr id="78" name="Oval 77"/>
          <p:cNvSpPr/>
          <p:nvPr/>
        </p:nvSpPr>
        <p:spPr bwMode="auto">
          <a:xfrm>
            <a:off x="3786570" y="4563578"/>
            <a:ext cx="281374" cy="281374"/>
          </a:xfrm>
          <a:prstGeom prst="ellipse">
            <a:avLst/>
          </a:prstGeom>
          <a:solidFill>
            <a:srgbClr val="FFFFB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79" name="Oval 78"/>
          <p:cNvSpPr/>
          <p:nvPr/>
        </p:nvSpPr>
        <p:spPr bwMode="auto">
          <a:xfrm>
            <a:off x="3704883" y="4901414"/>
            <a:ext cx="176691" cy="176691"/>
          </a:xfrm>
          <a:prstGeom prst="ellipse">
            <a:avLst/>
          </a:prstGeom>
          <a:solidFill>
            <a:srgbClr val="FFFFB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80" name="Oval 79"/>
          <p:cNvSpPr/>
          <p:nvPr/>
        </p:nvSpPr>
        <p:spPr bwMode="auto">
          <a:xfrm>
            <a:off x="3963261" y="4908493"/>
            <a:ext cx="176691" cy="176691"/>
          </a:xfrm>
          <a:prstGeom prst="ellipse">
            <a:avLst/>
          </a:prstGeom>
          <a:solidFill>
            <a:srgbClr val="FFFFB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81" name="Oval 80"/>
          <p:cNvSpPr/>
          <p:nvPr/>
        </p:nvSpPr>
        <p:spPr bwMode="auto">
          <a:xfrm>
            <a:off x="4827357" y="4620461"/>
            <a:ext cx="176691" cy="176691"/>
          </a:xfrm>
          <a:prstGeom prst="ellipse">
            <a:avLst/>
          </a:prstGeom>
          <a:solidFill>
            <a:srgbClr val="FFFFB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82" name="Oval 81"/>
          <p:cNvSpPr/>
          <p:nvPr/>
        </p:nvSpPr>
        <p:spPr bwMode="auto">
          <a:xfrm>
            <a:off x="4572000" y="4620461"/>
            <a:ext cx="176691" cy="176691"/>
          </a:xfrm>
          <a:prstGeom prst="ellipse">
            <a:avLst/>
          </a:prstGeom>
          <a:solidFill>
            <a:srgbClr val="FFFFB2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730792" y="3789040"/>
            <a:ext cx="2633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entury Gothic"/>
                <a:cs typeface="Century Gothic"/>
              </a:rPr>
              <a:t>All other combinations = </a:t>
            </a:r>
          </a:p>
        </p:txBody>
      </p:sp>
      <p:sp>
        <p:nvSpPr>
          <p:cNvPr id="84" name="Diamond 83"/>
          <p:cNvSpPr/>
          <p:nvPr/>
        </p:nvSpPr>
        <p:spPr bwMode="auto">
          <a:xfrm>
            <a:off x="4827357" y="1884157"/>
            <a:ext cx="176691" cy="176691"/>
          </a:xfrm>
          <a:prstGeom prst="diamond">
            <a:avLst/>
          </a:prstGeom>
          <a:solidFill>
            <a:srgbClr val="BD0026"/>
          </a:solidFill>
          <a:ln w="28575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Century Gothic"/>
              <a:ea typeface="ＭＳ Ｐゴシック" charset="0"/>
              <a:cs typeface="Century Gothic"/>
            </a:endParaRPr>
          </a:p>
        </p:txBody>
      </p:sp>
      <p:sp>
        <p:nvSpPr>
          <p:cNvPr id="85" name="Right Arrow 84"/>
          <p:cNvSpPr/>
          <p:nvPr/>
        </p:nvSpPr>
        <p:spPr bwMode="auto">
          <a:xfrm>
            <a:off x="2486360" y="1194683"/>
            <a:ext cx="426863" cy="22647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86" name="Right Arrow 85"/>
          <p:cNvSpPr/>
          <p:nvPr/>
        </p:nvSpPr>
        <p:spPr bwMode="auto">
          <a:xfrm>
            <a:off x="4658872" y="1194683"/>
            <a:ext cx="426863" cy="22647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53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861"/>
            <a:ext cx="8229600" cy="777875"/>
          </a:xfrm>
        </p:spPr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Components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3160138"/>
              </p:ext>
            </p:extLst>
          </p:nvPr>
        </p:nvGraphicFramePr>
        <p:xfrm>
          <a:off x="479561" y="1032168"/>
          <a:ext cx="8229600" cy="53623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572159"/>
                <a:gridCol w="1678545"/>
                <a:gridCol w="4978896"/>
              </a:tblGrid>
              <a:tr h="272393">
                <a:tc>
                  <a:txBody>
                    <a:bodyPr/>
                    <a:lstStyle/>
                    <a:p>
                      <a:r>
                        <a:rPr lang="en-US" sz="1200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Overview</a:t>
                      </a:r>
                    </a:p>
                  </a:txBody>
                  <a:tcPr/>
                </a:tc>
              </a:tr>
              <a:tr h="318000">
                <a:tc>
                  <a:txBody>
                    <a:bodyPr/>
                    <a:lstStyle/>
                    <a:p>
                      <a:r>
                        <a:rPr lang="en-US" sz="1200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Groovy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Java on steroids, </a:t>
                      </a:r>
                      <a:r>
                        <a:rPr lang="en-US" sz="1200" dirty="0" smtClean="0"/>
                        <a:t>powerful JVM </a:t>
                      </a:r>
                      <a:r>
                        <a:rPr lang="en-US" sz="1200" dirty="0"/>
                        <a:t>language</a:t>
                      </a:r>
                    </a:p>
                  </a:txBody>
                  <a:tcPr/>
                </a:tc>
              </a:tr>
              <a:tr h="3180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Web Framework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Rich Groovy based high productivity framework</a:t>
                      </a:r>
                    </a:p>
                  </a:txBody>
                  <a:tcPr/>
                </a:tc>
              </a:tr>
              <a:tr h="3180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Code repository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GitLab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Private </a:t>
                      </a:r>
                      <a:r>
                        <a:rPr lang="en-US" sz="1200" dirty="0" err="1" smtClean="0"/>
                        <a:t>GitHub</a:t>
                      </a:r>
                      <a:r>
                        <a:rPr lang="en-US" sz="1200" baseline="0" dirty="0" smtClean="0"/>
                        <a:t> instance</a:t>
                      </a:r>
                      <a:endParaRPr lang="en-US" sz="1200" dirty="0"/>
                    </a:p>
                  </a:txBody>
                  <a:tcPr/>
                </a:tc>
              </a:tr>
              <a:tr h="318000">
                <a:tc>
                  <a:txBody>
                    <a:bodyPr/>
                    <a:lstStyle/>
                    <a:p>
                      <a:r>
                        <a:rPr lang="en-US" sz="1200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MySQL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Widely adopted RDB,</a:t>
                      </a:r>
                      <a:r>
                        <a:rPr lang="en-US" sz="1200" baseline="0" dirty="0"/>
                        <a:t> good performance</a:t>
                      </a:r>
                      <a:endParaRPr lang="en-US" sz="1200" dirty="0"/>
                    </a:p>
                  </a:txBody>
                  <a:tcPr/>
                </a:tc>
              </a:tr>
              <a:tr h="318000">
                <a:tc>
                  <a:txBody>
                    <a:bodyPr/>
                    <a:lstStyle/>
                    <a:p>
                      <a:r>
                        <a:rPr lang="en-US" sz="1200" dirty="0"/>
                        <a:t>User interactivity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Javascript plugins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Leverage best</a:t>
                      </a:r>
                      <a:r>
                        <a:rPr lang="en-US" sz="1200" baseline="0" dirty="0"/>
                        <a:t> available js </a:t>
                      </a:r>
                      <a:r>
                        <a:rPr lang="en-US" sz="1200" baseline="0" dirty="0" smtClean="0"/>
                        <a:t>e.g. </a:t>
                      </a:r>
                      <a:r>
                        <a:rPr lang="en-US" sz="1200" baseline="0" dirty="0"/>
                        <a:t>Jquery, Google Charts</a:t>
                      </a:r>
                      <a:endParaRPr lang="en-US" sz="1200" dirty="0"/>
                    </a:p>
                  </a:txBody>
                  <a:tcPr/>
                </a:tc>
              </a:tr>
              <a:tr h="318000">
                <a:tc>
                  <a:txBody>
                    <a:bodyPr/>
                    <a:lstStyle/>
                    <a:p>
                      <a:r>
                        <a:rPr lang="en-US" sz="1200" dirty="0"/>
                        <a:t>Object</a:t>
                      </a:r>
                      <a:r>
                        <a:rPr lang="en-US" sz="1200" baseline="0" dirty="0"/>
                        <a:t> Persistence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Hibernate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Java standard for mapping</a:t>
                      </a:r>
                      <a:r>
                        <a:rPr lang="en-US" sz="1200" baseline="0" dirty="0"/>
                        <a:t> POJOs to RDB</a:t>
                      </a:r>
                      <a:endParaRPr lang="en-US" sz="1200" dirty="0"/>
                    </a:p>
                  </a:txBody>
                  <a:tcPr/>
                </a:tc>
              </a:tr>
              <a:tr h="318000">
                <a:tc>
                  <a:txBody>
                    <a:bodyPr/>
                    <a:lstStyle/>
                    <a:p>
                      <a:r>
                        <a:rPr lang="en-US" sz="1200" dirty="0"/>
                        <a:t>Searching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Lucene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Full-featured text search engine</a:t>
                      </a:r>
                    </a:p>
                  </a:txBody>
                  <a:tcPr/>
                </a:tc>
              </a:tr>
              <a:tr h="318000">
                <a:tc>
                  <a:txBody>
                    <a:bodyPr/>
                    <a:lstStyle/>
                    <a:p>
                      <a:r>
                        <a:rPr lang="en-US" sz="1200" dirty="0"/>
                        <a:t>IoC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Java standard </a:t>
                      </a:r>
                      <a:r>
                        <a:rPr lang="en-US" sz="1200" baseline="0" dirty="0"/>
                        <a:t>for inversion of control</a:t>
                      </a:r>
                      <a:endParaRPr lang="en-US" sz="1200" dirty="0"/>
                    </a:p>
                  </a:txBody>
                  <a:tcPr/>
                </a:tc>
              </a:tr>
              <a:tr h="318000">
                <a:tc>
                  <a:txBody>
                    <a:bodyPr/>
                    <a:lstStyle/>
                    <a:p>
                      <a:r>
                        <a:rPr lang="en-US" sz="1200" dirty="0"/>
                        <a:t>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IntelliJ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Comprehensive </a:t>
                      </a:r>
                      <a:r>
                        <a:rPr lang="en-US" sz="1200" baseline="0" dirty="0"/>
                        <a:t>developers environment for Java etc</a:t>
                      </a:r>
                      <a:endParaRPr lang="en-US" sz="1200" dirty="0"/>
                    </a:p>
                  </a:txBody>
                  <a:tcPr/>
                </a:tc>
              </a:tr>
              <a:tr h="318000">
                <a:tc>
                  <a:txBody>
                    <a:bodyPr/>
                    <a:lstStyle/>
                    <a:p>
                      <a:r>
                        <a:rPr lang="en-US" sz="1200" dirty="0"/>
                        <a:t>Build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Gradle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Groovy based DSL leverages</a:t>
                      </a:r>
                      <a:r>
                        <a:rPr lang="en-US" sz="1200" baseline="0" dirty="0"/>
                        <a:t> Ant and CoC</a:t>
                      </a:r>
                      <a:endParaRPr lang="en-US" sz="1200" dirty="0"/>
                    </a:p>
                  </a:txBody>
                  <a:tcPr/>
                </a:tc>
              </a:tr>
              <a:tr h="318000">
                <a:tc>
                  <a:txBody>
                    <a:bodyPr/>
                    <a:lstStyle/>
                    <a:p>
                      <a:r>
                        <a:rPr lang="en-US" sz="1200" dirty="0"/>
                        <a:t>DB Migration Mgmt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LiquiBase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DSL based data migration tool for schema versioning</a:t>
                      </a:r>
                    </a:p>
                  </a:txBody>
                  <a:tcPr/>
                </a:tc>
              </a:tr>
              <a:tr h="318000">
                <a:tc>
                  <a:txBody>
                    <a:bodyPr/>
                    <a:lstStyle/>
                    <a:p>
                      <a:r>
                        <a:rPr lang="en-US" sz="1200" dirty="0"/>
                        <a:t>Issue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Best of breed issue management tracker</a:t>
                      </a:r>
                    </a:p>
                  </a:txBody>
                  <a:tcPr/>
                </a:tc>
              </a:tr>
              <a:tr h="318000">
                <a:tc>
                  <a:txBody>
                    <a:bodyPr/>
                    <a:lstStyle/>
                    <a:p>
                      <a:r>
                        <a:rPr lang="en-US" sz="1200" dirty="0"/>
                        <a:t>LIMS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GenoLogics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 friendly LIMS</a:t>
                      </a:r>
                      <a:r>
                        <a:rPr lang="en-US" sz="1200" baseline="0" dirty="0"/>
                        <a:t> for NGS</a:t>
                      </a:r>
                      <a:endParaRPr lang="en-US" sz="1200" dirty="0"/>
                    </a:p>
                  </a:txBody>
                  <a:tcPr/>
                </a:tc>
              </a:tr>
              <a:tr h="318000">
                <a:tc>
                  <a:txBody>
                    <a:bodyPr/>
                    <a:lstStyle/>
                    <a:p>
                      <a:r>
                        <a:rPr lang="en-US" sz="1200" dirty="0"/>
                        <a:t>Aligner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Peter Mac in-house amplicon aligner, tuned for </a:t>
                      </a:r>
                      <a:r>
                        <a:rPr lang="en-US" sz="1200" dirty="0" smtClean="0"/>
                        <a:t>amplicons</a:t>
                      </a:r>
                      <a:endParaRPr lang="en-US" sz="1200" dirty="0"/>
                    </a:p>
                  </a:txBody>
                  <a:tcPr/>
                </a:tc>
              </a:tr>
              <a:tr h="318000">
                <a:tc>
                  <a:txBody>
                    <a:bodyPr/>
                    <a:lstStyle/>
                    <a:p>
                      <a:r>
                        <a:rPr lang="en-US" sz="1200" dirty="0"/>
                        <a:t>Variant</a:t>
                      </a:r>
                      <a:r>
                        <a:rPr lang="en-US" sz="1200" baseline="0" dirty="0"/>
                        <a:t> Caller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VarScan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Suitable for somatic</a:t>
                      </a:r>
                      <a:r>
                        <a:rPr lang="en-US" sz="1200" baseline="0" dirty="0"/>
                        <a:t> and </a:t>
                      </a:r>
                      <a:r>
                        <a:rPr lang="en-US" sz="1200" baseline="0" dirty="0" smtClean="0"/>
                        <a:t>germline (for now)</a:t>
                      </a:r>
                      <a:endParaRPr lang="en-US" sz="1200" dirty="0"/>
                    </a:p>
                  </a:txBody>
                  <a:tcPr/>
                </a:tc>
              </a:tr>
              <a:tr h="318000">
                <a:tc>
                  <a:txBody>
                    <a:bodyPr/>
                    <a:lstStyle/>
                    <a:p>
                      <a:r>
                        <a:rPr lang="en-US" sz="1200" dirty="0"/>
                        <a:t>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Ensembl, Annovar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Rich set of annotations</a:t>
                      </a:r>
                      <a:r>
                        <a:rPr lang="en-US" sz="1200" baseline="0" dirty="0"/>
                        <a:t> for multiple transcripts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FED25C-82BE-8043-88AB-65104D1931B0}" type="datetime3">
              <a:rPr lang="en-AU" smtClean="0">
                <a:solidFill>
                  <a:prstClr val="black">
                    <a:tint val="75000"/>
                  </a:prstClr>
                </a:solidFill>
              </a:rPr>
              <a:t>5 December 2014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HUB Path-OS</a:t>
            </a:r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776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 bwMode="auto">
          <a:xfrm>
            <a:off x="5292080" y="2420888"/>
            <a:ext cx="2797970" cy="38164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235046" y="1009307"/>
            <a:ext cx="2897093" cy="35030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302423" y="188640"/>
            <a:ext cx="2797970" cy="21223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6138440" y="4512380"/>
            <a:ext cx="1696119" cy="158091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1187624" y="3176972"/>
            <a:ext cx="1696119" cy="10801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6155808" y="2492896"/>
            <a:ext cx="1661383" cy="40619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7" name="Magnetic Disk 16"/>
          <p:cNvSpPr/>
          <p:nvPr/>
        </p:nvSpPr>
        <p:spPr bwMode="auto">
          <a:xfrm>
            <a:off x="1657564" y="3501008"/>
            <a:ext cx="687007" cy="648072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6227603" y="4797152"/>
            <a:ext cx="1262910" cy="301243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Annotation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1153008" y="1504541"/>
            <a:ext cx="1696119" cy="10801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1369612" y="1946231"/>
            <a:ext cx="1262910" cy="301243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PathOS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1192225" y="1556792"/>
            <a:ext cx="14349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b="1" i="1" dirty="0" smtClean="0">
                <a:solidFill>
                  <a:schemeClr val="tx2">
                    <a:lumMod val="75000"/>
                  </a:schemeClr>
                </a:solidFill>
                <a:cs typeface="+mn-cs"/>
              </a:rPr>
              <a:t>Tomcat Web Server</a:t>
            </a:r>
            <a:endParaRPr lang="en-US" b="1" i="1" dirty="0">
              <a:solidFill>
                <a:schemeClr val="tx2">
                  <a:lumMod val="75000"/>
                </a:schemeClr>
              </a:solidFill>
              <a:cs typeface="+mn-cs"/>
            </a:endParaRPr>
          </a:p>
        </p:txBody>
      </p:sp>
      <p:cxnSp>
        <p:nvCxnSpPr>
          <p:cNvPr id="27" name="Elbow Connector 26"/>
          <p:cNvCxnSpPr>
            <a:stCxn id="43" idx="1"/>
            <a:endCxn id="50" idx="3"/>
          </p:cNvCxnSpPr>
          <p:nvPr/>
        </p:nvCxnSpPr>
        <p:spPr bwMode="auto">
          <a:xfrm rot="10800000" flipV="1">
            <a:off x="4691834" y="3717031"/>
            <a:ext cx="1446606" cy="1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  <a:effectLst/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endCxn id="25" idx="2"/>
          </p:cNvCxnSpPr>
          <p:nvPr/>
        </p:nvCxnSpPr>
        <p:spPr bwMode="auto">
          <a:xfrm rot="16200000" flipV="1">
            <a:off x="1518317" y="2730224"/>
            <a:ext cx="965502" cy="2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arrow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6" name="Picture 318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884" y="1504541"/>
            <a:ext cx="739230" cy="700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9" name="Group 98"/>
          <p:cNvGrpSpPr/>
          <p:nvPr/>
        </p:nvGrpSpPr>
        <p:grpSpPr>
          <a:xfrm>
            <a:off x="5403349" y="274665"/>
            <a:ext cx="910321" cy="734644"/>
            <a:chOff x="4233680" y="5085184"/>
            <a:chExt cx="1171860" cy="848583"/>
          </a:xfrm>
        </p:grpSpPr>
        <p:sp>
          <p:nvSpPr>
            <p:cNvPr id="100" name="Rectangle 99"/>
            <p:cNvSpPr/>
            <p:nvPr/>
          </p:nvSpPr>
          <p:spPr bwMode="auto">
            <a:xfrm>
              <a:off x="4419360" y="5085184"/>
              <a:ext cx="800501" cy="56055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01" name="Trapezoid 100"/>
            <p:cNvSpPr/>
            <p:nvPr/>
          </p:nvSpPr>
          <p:spPr bwMode="auto">
            <a:xfrm>
              <a:off x="4233680" y="5645735"/>
              <a:ext cx="1171860" cy="288032"/>
            </a:xfrm>
            <a:prstGeom prst="trapezoid">
              <a:avLst>
                <a:gd name="adj" fmla="val 63477"/>
              </a:avLst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1ABB3B-CB46-3743-83B6-E401AB8DAC4F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15</a:t>
            </a:fld>
            <a:endParaRPr lang="en-AU" dirty="0"/>
          </a:p>
        </p:txBody>
      </p:sp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075239" cy="777875"/>
          </a:xfrm>
        </p:spPr>
        <p:txBody>
          <a:bodyPr/>
          <a:lstStyle/>
          <a:p>
            <a:r>
              <a:rPr lang="en-US" dirty="0" smtClean="0"/>
              <a:t>Server deployment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156176" y="2564904"/>
            <a:ext cx="14697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 dirty="0" smtClean="0">
                <a:solidFill>
                  <a:schemeClr val="tx2">
                    <a:lumMod val="75000"/>
                  </a:schemeClr>
                </a:solidFill>
              </a:rPr>
              <a:t>Apache HTTP Sever</a:t>
            </a:r>
            <a:endParaRPr lang="en-US" sz="1050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79" name="Elbow Connector 78"/>
          <p:cNvCxnSpPr>
            <a:stCxn id="66" idx="2"/>
            <a:endCxn id="73" idx="0"/>
          </p:cNvCxnSpPr>
          <p:nvPr/>
        </p:nvCxnSpPr>
        <p:spPr bwMode="auto">
          <a:xfrm rot="16200000" flipH="1">
            <a:off x="6842483" y="2348879"/>
            <a:ext cx="288032" cy="1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flipH="1">
            <a:off x="1192806" y="3212976"/>
            <a:ext cx="14349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b="1" i="1" dirty="0" smtClean="0">
                <a:solidFill>
                  <a:schemeClr val="tx2">
                    <a:lumMod val="75000"/>
                  </a:schemeClr>
                </a:solidFill>
              </a:rPr>
              <a:t>MySQL </a:t>
            </a:r>
            <a:r>
              <a:rPr lang="en-US" sz="1050" b="1" i="1" dirty="0" smtClean="0">
                <a:solidFill>
                  <a:schemeClr val="tx2">
                    <a:lumMod val="75000"/>
                  </a:schemeClr>
                </a:solidFill>
                <a:cs typeface="+mn-cs"/>
              </a:rPr>
              <a:t>DB Server</a:t>
            </a:r>
            <a:endParaRPr lang="en-US" b="1" i="1" dirty="0">
              <a:solidFill>
                <a:schemeClr val="tx2">
                  <a:lumMod val="75000"/>
                </a:schemeClr>
              </a:solidFill>
              <a:cs typeface="+mn-cs"/>
            </a:endParaRPr>
          </a:p>
        </p:txBody>
      </p:sp>
      <p:cxnSp>
        <p:nvCxnSpPr>
          <p:cNvPr id="39" name="Elbow Connector 38"/>
          <p:cNvCxnSpPr>
            <a:stCxn id="101" idx="2"/>
            <a:endCxn id="66" idx="0"/>
          </p:cNvCxnSpPr>
          <p:nvPr/>
        </p:nvCxnSpPr>
        <p:spPr bwMode="auto">
          <a:xfrm rot="16200000" flipH="1">
            <a:off x="6174888" y="692930"/>
            <a:ext cx="495232" cy="1127989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  <a:effectLst/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 bwMode="auto">
          <a:xfrm>
            <a:off x="6138440" y="3176972"/>
            <a:ext cx="1696119" cy="10801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 flipH="1">
            <a:off x="6155595" y="3212976"/>
            <a:ext cx="14349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b="1" i="1" dirty="0" smtClean="0">
                <a:solidFill>
                  <a:schemeClr val="tx2">
                    <a:lumMod val="75000"/>
                  </a:schemeClr>
                </a:solidFill>
                <a:cs typeface="+mn-cs"/>
              </a:rPr>
              <a:t>Data Repository</a:t>
            </a:r>
            <a:endParaRPr lang="en-US" b="1" i="1" dirty="0">
              <a:solidFill>
                <a:schemeClr val="tx2">
                  <a:lumMod val="75000"/>
                </a:schemeClr>
              </a:solidFill>
              <a:cs typeface="+mn-cs"/>
            </a:endParaRPr>
          </a:p>
        </p:txBody>
      </p:sp>
      <p:sp>
        <p:nvSpPr>
          <p:cNvPr id="20" name="Multidocument 19"/>
          <p:cNvSpPr/>
          <p:nvPr/>
        </p:nvSpPr>
        <p:spPr bwMode="auto">
          <a:xfrm>
            <a:off x="6310959" y="3573016"/>
            <a:ext cx="514399" cy="485149"/>
          </a:xfrm>
          <a:prstGeom prst="flowChartMulti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47" name="Elbow Connector 46"/>
          <p:cNvCxnSpPr>
            <a:stCxn id="43" idx="0"/>
            <a:endCxn id="73" idx="2"/>
          </p:cNvCxnSpPr>
          <p:nvPr/>
        </p:nvCxnSpPr>
        <p:spPr bwMode="auto">
          <a:xfrm rot="5400000" flipH="1" flipV="1">
            <a:off x="6847560" y="3038032"/>
            <a:ext cx="277880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arrow" w="med" len="med"/>
            <a:tailEnd type="none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 bwMode="auto">
          <a:xfrm>
            <a:off x="3428924" y="3566411"/>
            <a:ext cx="1262910" cy="301243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Loader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6360457" y="5222595"/>
            <a:ext cx="1262910" cy="301243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Variant Call</a:t>
            </a:r>
          </a:p>
        </p:txBody>
      </p:sp>
      <p:sp>
        <p:nvSpPr>
          <p:cNvPr id="52" name="Rounded Rectangle 51"/>
          <p:cNvSpPr/>
          <p:nvPr/>
        </p:nvSpPr>
        <p:spPr bwMode="auto">
          <a:xfrm>
            <a:off x="6548869" y="5648037"/>
            <a:ext cx="1262910" cy="301243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Alignment</a:t>
            </a:r>
          </a:p>
        </p:txBody>
      </p:sp>
      <p:sp>
        <p:nvSpPr>
          <p:cNvPr id="54" name="TextBox 53"/>
          <p:cNvSpPr txBox="1"/>
          <p:nvPr/>
        </p:nvSpPr>
        <p:spPr>
          <a:xfrm flipH="1">
            <a:off x="6155595" y="4545987"/>
            <a:ext cx="14349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b="1" i="1" dirty="0" smtClean="0">
                <a:solidFill>
                  <a:schemeClr val="tx2">
                    <a:lumMod val="75000"/>
                  </a:schemeClr>
                </a:solidFill>
                <a:cs typeface="+mn-cs"/>
              </a:rPr>
              <a:t>Pipeline</a:t>
            </a:r>
            <a:endParaRPr lang="en-US" b="1" i="1" dirty="0">
              <a:solidFill>
                <a:schemeClr val="tx2">
                  <a:lumMod val="75000"/>
                </a:schemeClr>
              </a:solidFill>
              <a:cs typeface="+mn-cs"/>
            </a:endParaRPr>
          </a:p>
        </p:txBody>
      </p:sp>
      <p:cxnSp>
        <p:nvCxnSpPr>
          <p:cNvPr id="55" name="Elbow Connector 54"/>
          <p:cNvCxnSpPr>
            <a:stCxn id="53" idx="0"/>
            <a:endCxn id="43" idx="2"/>
          </p:cNvCxnSpPr>
          <p:nvPr/>
        </p:nvCxnSpPr>
        <p:spPr bwMode="auto">
          <a:xfrm rot="5400000" flipH="1" flipV="1">
            <a:off x="6858856" y="4384736"/>
            <a:ext cx="255288" cy="12700"/>
          </a:xfrm>
          <a:prstGeom prst="bentConnector3">
            <a:avLst>
              <a:gd name="adj1" fmla="val 50000"/>
            </a:avLst>
          </a:prstGeom>
          <a:ln w="25400">
            <a:solidFill>
              <a:srgbClr val="000000"/>
            </a:solidFill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101" idx="2"/>
            <a:endCxn id="24" idx="0"/>
          </p:cNvCxnSpPr>
          <p:nvPr/>
        </p:nvCxnSpPr>
        <p:spPr bwMode="auto">
          <a:xfrm rot="5400000">
            <a:off x="3682173" y="-671796"/>
            <a:ext cx="495232" cy="3857442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  <a:effectLst/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405840" y="1783849"/>
            <a:ext cx="851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Port:6000</a:t>
            </a:r>
            <a:endParaRPr lang="en-US" sz="1200" i="1" dirty="0"/>
          </a:p>
        </p:txBody>
      </p:sp>
      <p:cxnSp>
        <p:nvCxnSpPr>
          <p:cNvPr id="62" name="Elbow Connector 61"/>
          <p:cNvCxnSpPr>
            <a:stCxn id="82" idx="3"/>
            <a:endCxn id="50" idx="1"/>
          </p:cNvCxnSpPr>
          <p:nvPr/>
        </p:nvCxnSpPr>
        <p:spPr bwMode="auto">
          <a:xfrm>
            <a:off x="2883743" y="3717032"/>
            <a:ext cx="545181" cy="1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arrow" w="med" len="med"/>
            <a:tailEnd type="none"/>
          </a:ln>
          <a:effectLst/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 flipH="1">
            <a:off x="6920027" y="3429000"/>
            <a:ext cx="89175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900" dirty="0" smtClean="0">
                <a:cs typeface="+mn-cs"/>
              </a:rPr>
              <a:t>VCF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900" dirty="0" smtClean="0">
                <a:cs typeface="+mn-cs"/>
              </a:rPr>
              <a:t>VEP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900" dirty="0" smtClean="0">
                <a:cs typeface="+mn-cs"/>
              </a:rPr>
              <a:t>BAM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900" dirty="0" smtClean="0">
                <a:cs typeface="+mn-cs"/>
              </a:rPr>
              <a:t>BED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900" dirty="0" smtClean="0">
                <a:cs typeface="+mn-cs"/>
              </a:rPr>
              <a:t>FASTQC</a:t>
            </a:r>
            <a:endParaRPr lang="en-US" sz="900" dirty="0">
              <a:cs typeface="+mn-cs"/>
            </a:endParaRPr>
          </a:p>
        </p:txBody>
      </p:sp>
      <p:sp>
        <p:nvSpPr>
          <p:cNvPr id="74" name="Multidocument 73"/>
          <p:cNvSpPr/>
          <p:nvPr/>
        </p:nvSpPr>
        <p:spPr bwMode="auto">
          <a:xfrm>
            <a:off x="3419872" y="4454011"/>
            <a:ext cx="514399" cy="485149"/>
          </a:xfrm>
          <a:prstGeom prst="flowChartMulti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 flipH="1">
            <a:off x="3964787" y="4221088"/>
            <a:ext cx="13376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sz="900" dirty="0" smtClean="0">
                <a:cs typeface="+mn-cs"/>
              </a:rPr>
              <a:t>Reference Data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900" dirty="0" smtClean="0">
                <a:cs typeface="+mn-cs"/>
              </a:rPr>
              <a:t>Static Data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900" dirty="0" smtClean="0">
                <a:cs typeface="+mn-cs"/>
              </a:rPr>
              <a:t>Patient Data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900" dirty="0" smtClean="0">
                <a:cs typeface="+mn-cs"/>
              </a:rPr>
              <a:t>Sample Data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900" dirty="0" smtClean="0">
                <a:cs typeface="+mn-cs"/>
              </a:rPr>
              <a:t>LIMS Data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900" dirty="0" smtClean="0">
                <a:cs typeface="+mn-cs"/>
              </a:rPr>
              <a:t>Sequencing Data</a:t>
            </a:r>
            <a:endParaRPr lang="en-US" sz="900" dirty="0">
              <a:cs typeface="+mn-cs"/>
            </a:endParaRPr>
          </a:p>
        </p:txBody>
      </p:sp>
      <p:cxnSp>
        <p:nvCxnSpPr>
          <p:cNvPr id="80" name="Elbow Connector 79"/>
          <p:cNvCxnSpPr>
            <a:endCxn id="74" idx="0"/>
          </p:cNvCxnSpPr>
          <p:nvPr/>
        </p:nvCxnSpPr>
        <p:spPr bwMode="auto">
          <a:xfrm rot="16200000" flipH="1">
            <a:off x="3418393" y="4159943"/>
            <a:ext cx="586357" cy="1778"/>
          </a:xfrm>
          <a:prstGeom prst="bentConnector3">
            <a:avLst>
              <a:gd name="adj1" fmla="val 50000"/>
            </a:avLst>
          </a:prstGeom>
          <a:ln>
            <a:solidFill>
              <a:srgbClr val="000000"/>
            </a:solidFill>
            <a:headEnd type="arrow" w="med" len="med"/>
            <a:tailEnd type="none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682" y="5516327"/>
            <a:ext cx="546901" cy="546901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272433" y="5085184"/>
            <a:ext cx="7873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Patient Sample</a:t>
            </a:r>
            <a:endParaRPr lang="en-US" sz="1050" dirty="0"/>
          </a:p>
        </p:txBody>
      </p:sp>
      <p:sp>
        <p:nvSpPr>
          <p:cNvPr id="85" name="TextBox 84"/>
          <p:cNvSpPr txBox="1"/>
          <p:nvPr/>
        </p:nvSpPr>
        <p:spPr>
          <a:xfrm>
            <a:off x="539253" y="5516327"/>
            <a:ext cx="1080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Genologics wet lab LIMS</a:t>
            </a:r>
            <a:endParaRPr lang="en-US" sz="1050" dirty="0"/>
          </a:p>
        </p:txBody>
      </p:sp>
      <p:pic>
        <p:nvPicPr>
          <p:cNvPr id="86" name="Picture 85" descr="Screen Shot 2014-03-24 at 9.24.5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73" y="5372311"/>
            <a:ext cx="576363" cy="7307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5844" y="5201572"/>
            <a:ext cx="1453030" cy="968687"/>
          </a:xfrm>
          <a:prstGeom prst="rect">
            <a:avLst/>
          </a:prstGeom>
        </p:spPr>
      </p:pic>
      <p:cxnSp>
        <p:nvCxnSpPr>
          <p:cNvPr id="88" name="Straight Arrow Connector 87"/>
          <p:cNvCxnSpPr/>
          <p:nvPr/>
        </p:nvCxnSpPr>
        <p:spPr bwMode="auto">
          <a:xfrm flipH="1">
            <a:off x="2939583" y="5789778"/>
            <a:ext cx="986381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0" name="Straight Arrow Connector 89"/>
          <p:cNvCxnSpPr/>
          <p:nvPr/>
        </p:nvCxnSpPr>
        <p:spPr bwMode="auto">
          <a:xfrm flipH="1" flipV="1">
            <a:off x="5003467" y="5772822"/>
            <a:ext cx="1545402" cy="1695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" name="Straight Arrow Connector 91"/>
          <p:cNvCxnSpPr/>
          <p:nvPr/>
        </p:nvCxnSpPr>
        <p:spPr bwMode="auto">
          <a:xfrm flipH="1">
            <a:off x="2843808" y="2060848"/>
            <a:ext cx="3767756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7" name="Document 106"/>
          <p:cNvSpPr/>
          <p:nvPr/>
        </p:nvSpPr>
        <p:spPr bwMode="auto">
          <a:xfrm>
            <a:off x="467544" y="1933595"/>
            <a:ext cx="360040" cy="343277"/>
          </a:xfrm>
          <a:prstGeom prst="flowChart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108" name="Elbow Connector 107"/>
          <p:cNvCxnSpPr>
            <a:stCxn id="107" idx="3"/>
            <a:endCxn id="25" idx="1"/>
          </p:cNvCxnSpPr>
          <p:nvPr/>
        </p:nvCxnSpPr>
        <p:spPr bwMode="auto">
          <a:xfrm flipV="1">
            <a:off x="827584" y="2096853"/>
            <a:ext cx="542028" cy="8381"/>
          </a:xfrm>
          <a:prstGeom prst="bentConnector3">
            <a:avLst>
              <a:gd name="adj1" fmla="val 50000"/>
            </a:avLst>
          </a:prstGeom>
          <a:ln w="15875" cmpd="sng">
            <a:solidFill>
              <a:schemeClr val="accent6"/>
            </a:solidFill>
            <a:prstDash val="sysDash"/>
            <a:headEnd type="none" w="med" len="med"/>
            <a:tailEnd type="arrow" w="sm" len="sm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35496" y="2310988"/>
            <a:ext cx="10801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 err="1" smtClean="0">
                <a:solidFill>
                  <a:srgbClr val="4F81BD"/>
                </a:solidFill>
              </a:rPr>
              <a:t>PathOS.war</a:t>
            </a:r>
            <a:endParaRPr lang="en-US" sz="1050" i="1" dirty="0" smtClean="0">
              <a:solidFill>
                <a:srgbClr val="4F81BD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 flipH="1">
            <a:off x="251520" y="1052736"/>
            <a:ext cx="1434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b="1" i="1" dirty="0" smtClean="0">
                <a:solidFill>
                  <a:schemeClr val="tx2">
                    <a:lumMod val="75000"/>
                  </a:schemeClr>
                </a:solidFill>
              </a:rPr>
              <a:t>Cloud Instance</a:t>
            </a:r>
            <a:endParaRPr lang="en-US" sz="2400" b="1" i="1" dirty="0">
              <a:solidFill>
                <a:schemeClr val="tx2">
                  <a:lumMod val="75000"/>
                </a:schemeClr>
              </a:solidFill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 flipH="1">
            <a:off x="5443323" y="2584661"/>
            <a:ext cx="11735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b="1" i="1" dirty="0" smtClean="0">
                <a:solidFill>
                  <a:schemeClr val="tx2">
                    <a:lumMod val="75000"/>
                  </a:schemeClr>
                </a:solidFill>
              </a:rPr>
              <a:t>Data </a:t>
            </a:r>
          </a:p>
          <a:p>
            <a:pPr>
              <a:defRPr/>
            </a:pPr>
            <a:r>
              <a:rPr lang="en-US" sz="1200" b="1" i="1" dirty="0" smtClean="0">
                <a:solidFill>
                  <a:schemeClr val="tx2">
                    <a:lumMod val="75000"/>
                  </a:schemeClr>
                </a:solidFill>
              </a:rPr>
              <a:t>Assets</a:t>
            </a:r>
            <a:endParaRPr lang="en-US" sz="2400" b="1" i="1" dirty="0">
              <a:solidFill>
                <a:schemeClr val="tx2">
                  <a:lumMod val="75000"/>
                </a:schemeClr>
              </a:solidFill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 flipH="1">
            <a:off x="6903732" y="274665"/>
            <a:ext cx="11735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b="1" i="1" dirty="0" smtClean="0">
                <a:solidFill>
                  <a:schemeClr val="tx2">
                    <a:lumMod val="75000"/>
                  </a:schemeClr>
                </a:solidFill>
              </a:rPr>
              <a:t>User Site</a:t>
            </a:r>
            <a:endParaRPr lang="en-US" sz="2400" b="1" i="1" dirty="0">
              <a:solidFill>
                <a:schemeClr val="tx2">
                  <a:lumMod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35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The Panels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3447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irc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52" y="508030"/>
            <a:ext cx="6425952" cy="63499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7875"/>
          </a:xfrm>
        </p:spPr>
        <p:txBody>
          <a:bodyPr/>
          <a:lstStyle/>
          <a:p>
            <a:r>
              <a:rPr lang="en-US" dirty="0" smtClean="0"/>
              <a:t>Somatic Panel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CED0A7B-AA52-1C43-A98E-9689196CE36E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17</a:t>
            </a:fld>
            <a:endParaRPr lang="en-AU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80773" y="1207785"/>
            <a:ext cx="225896" cy="225896"/>
          </a:xfrm>
          <a:prstGeom prst="rect">
            <a:avLst/>
          </a:prstGeom>
          <a:solidFill>
            <a:srgbClr val="F03B20"/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80773" y="1586081"/>
            <a:ext cx="225896" cy="225896"/>
          </a:xfrm>
          <a:prstGeom prst="rect">
            <a:avLst/>
          </a:prstGeom>
          <a:solidFill>
            <a:srgbClr val="61C255"/>
          </a:solidFill>
          <a:ln>
            <a:solidFill>
              <a:srgbClr val="000000"/>
            </a:solidFill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707" y="1156102"/>
            <a:ext cx="971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Oncogenes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467544" y="1578858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Tumour suppressors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07504" y="1927865"/>
            <a:ext cx="1725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Consequence type</a:t>
            </a:r>
            <a:endParaRPr lang="en-US" sz="1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52692" y="3872081"/>
            <a:ext cx="56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Other</a:t>
            </a:r>
            <a:endParaRPr lang="en-US" sz="1200" dirty="0"/>
          </a:p>
        </p:txBody>
      </p:sp>
      <p:sp>
        <p:nvSpPr>
          <p:cNvPr id="18" name="Oval 17"/>
          <p:cNvSpPr/>
          <p:nvPr/>
        </p:nvSpPr>
        <p:spPr bwMode="auto">
          <a:xfrm>
            <a:off x="228488" y="3944189"/>
            <a:ext cx="204891" cy="204891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 cmpd="sng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228488" y="3548666"/>
            <a:ext cx="204891" cy="204891"/>
          </a:xfrm>
          <a:prstGeom prst="ellipse">
            <a:avLst/>
          </a:prstGeom>
          <a:solidFill>
            <a:srgbClr val="61C255"/>
          </a:solidFill>
          <a:ln w="12700" cmpd="sng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228488" y="2713856"/>
            <a:ext cx="204891" cy="204891"/>
          </a:xfrm>
          <a:prstGeom prst="ellipse">
            <a:avLst/>
          </a:prstGeom>
          <a:solidFill>
            <a:srgbClr val="F03B20"/>
          </a:solidFill>
          <a:ln w="12700" cmpd="sng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222921" y="3116511"/>
            <a:ext cx="216024" cy="216024"/>
          </a:xfrm>
          <a:prstGeom prst="rect">
            <a:avLst/>
          </a:prstGeom>
          <a:solidFill>
            <a:srgbClr val="F03B20"/>
          </a:solidFill>
          <a:ln w="12700" cmpd="sng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2" name="Diamond 21"/>
          <p:cNvSpPr/>
          <p:nvPr/>
        </p:nvSpPr>
        <p:spPr bwMode="auto">
          <a:xfrm>
            <a:off x="186917" y="2287905"/>
            <a:ext cx="288032" cy="288032"/>
          </a:xfrm>
          <a:prstGeom prst="diamond">
            <a:avLst/>
          </a:prstGeom>
          <a:solidFill>
            <a:srgbClr val="BD0026"/>
          </a:solidFill>
          <a:ln w="12700" cmpd="sng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2692" y="3512041"/>
            <a:ext cx="834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</a:t>
            </a:r>
            <a:r>
              <a:rPr lang="en-US" sz="1200" dirty="0" smtClean="0"/>
              <a:t>issense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52692" y="2712714"/>
            <a:ext cx="954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Frame shift</a:t>
            </a:r>
            <a:endParaRPr 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552692" y="3150852"/>
            <a:ext cx="8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Splice site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552692" y="2346596"/>
            <a:ext cx="1006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Stop gained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4572000" y="4941168"/>
            <a:ext cx="1008112" cy="1656483"/>
          </a:xfrm>
          <a:prstGeom prst="rect">
            <a:avLst/>
          </a:prstGeom>
          <a:noFill/>
          <a:ln>
            <a:solidFill>
              <a:srgbClr val="4F81BD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 flipH="1">
            <a:off x="5580112" y="5219932"/>
            <a:ext cx="3421368" cy="13777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 flipH="1">
            <a:off x="5580112" y="1467417"/>
            <a:ext cx="3421367" cy="34737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 flipH="1">
            <a:off x="4572000" y="1467417"/>
            <a:ext cx="1800200" cy="34737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7" name="Picture 6" descr="cuto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467417"/>
            <a:ext cx="2629279" cy="3752515"/>
          </a:xfrm>
          <a:prstGeom prst="rect">
            <a:avLst/>
          </a:prstGeom>
          <a:ln>
            <a:solidFill>
              <a:srgbClr val="4F81B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/>
          <p:cNvSpPr txBox="1"/>
          <p:nvPr/>
        </p:nvSpPr>
        <p:spPr>
          <a:xfrm>
            <a:off x="107504" y="836712"/>
            <a:ext cx="1056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Gene type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68252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The Filtering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90438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Variants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74961" y="6570690"/>
            <a:ext cx="2133600" cy="287337"/>
          </a:xfrm>
        </p:spPr>
        <p:txBody>
          <a:bodyPr/>
          <a:lstStyle/>
          <a:p>
            <a:pPr>
              <a:defRPr/>
            </a:pPr>
            <a:fld id="{FC8C50EE-0E5D-7D4D-A4B0-29509B2C78BE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00736" y="6570690"/>
            <a:ext cx="2895600" cy="287337"/>
          </a:xfrm>
        </p:spPr>
        <p:txBody>
          <a:bodyPr/>
          <a:lstStyle/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19</a:t>
            </a:fld>
            <a:endParaRPr lang="en-AU" dirty="0"/>
          </a:p>
        </p:txBody>
      </p:sp>
      <p:pic>
        <p:nvPicPr>
          <p:cNvPr id="7" name="Picture 6" descr="raw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08720"/>
            <a:ext cx="2890664" cy="2890664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 descr="filter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36" y="3645024"/>
            <a:ext cx="2895600" cy="2895600"/>
          </a:xfrm>
          <a:prstGeom prst="rect">
            <a:avLst/>
          </a:prstGeom>
        </p:spPr>
      </p:pic>
      <p:pic>
        <p:nvPicPr>
          <p:cNvPr id="3" name="Picture 2" descr="dbsnp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437" y="908720"/>
            <a:ext cx="2890664" cy="2890664"/>
          </a:xfrm>
          <a:prstGeom prst="rect">
            <a:avLst/>
          </a:prstGeom>
        </p:spPr>
      </p:pic>
      <p:pic>
        <p:nvPicPr>
          <p:cNvPr id="9" name="Picture 8" descr="cosmic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645024"/>
            <a:ext cx="2880319" cy="28803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96621" y="1700808"/>
            <a:ext cx="825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Raw</a:t>
            </a:r>
            <a:endParaRPr lang="en-US" sz="2400" dirty="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92005" y="1700808"/>
            <a:ext cx="2288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Polymorphisms</a:t>
            </a:r>
            <a:endParaRPr lang="en-US" sz="2400" dirty="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19672" y="4293096"/>
            <a:ext cx="129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Somatic</a:t>
            </a:r>
            <a:endParaRPr lang="en-US" sz="2400" dirty="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37025" y="4293096"/>
            <a:ext cx="1211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Passed</a:t>
            </a:r>
            <a:endParaRPr lang="en-US" sz="2400" dirty="0">
              <a:solidFill>
                <a:schemeClr val="tx2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012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720" y="274665"/>
            <a:ext cx="6635080" cy="777875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1720" y="1341446"/>
            <a:ext cx="6635080" cy="4967287"/>
          </a:xfrm>
        </p:spPr>
        <p:txBody>
          <a:bodyPr/>
          <a:lstStyle/>
          <a:p>
            <a:r>
              <a:rPr lang="en-US" dirty="0" smtClean="0"/>
              <a:t>Context</a:t>
            </a:r>
          </a:p>
          <a:p>
            <a:r>
              <a:rPr lang="en-US" dirty="0" smtClean="0"/>
              <a:t>Current R&amp;D</a:t>
            </a:r>
            <a:endParaRPr lang="en-US" dirty="0" smtClean="0"/>
          </a:p>
          <a:p>
            <a:pPr lvl="1"/>
            <a:r>
              <a:rPr lang="en-US" dirty="0" smtClean="0"/>
              <a:t>PathOS</a:t>
            </a:r>
            <a:endParaRPr lang="en-US" dirty="0" smtClean="0"/>
          </a:p>
          <a:p>
            <a:pPr lvl="1"/>
            <a:r>
              <a:rPr lang="en-US" dirty="0" smtClean="0"/>
              <a:t>PipeCleaner</a:t>
            </a:r>
            <a:endParaRPr lang="en-US" dirty="0" smtClean="0"/>
          </a:p>
          <a:p>
            <a:pPr lvl="1"/>
            <a:r>
              <a:rPr lang="en-US" dirty="0" smtClean="0"/>
              <a:t>Variant Viewer</a:t>
            </a:r>
            <a:endParaRPr lang="en-US" dirty="0" smtClean="0"/>
          </a:p>
          <a:p>
            <a:r>
              <a:rPr lang="en-US" dirty="0" smtClean="0"/>
              <a:t>Development Goals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CF3853-33C9-0A4E-B713-42A27F15BB79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2399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30845"/>
            <a:ext cx="8229600" cy="777875"/>
          </a:xfrm>
        </p:spPr>
        <p:txBody>
          <a:bodyPr/>
          <a:lstStyle/>
          <a:p>
            <a:r>
              <a:rPr lang="en-US" dirty="0" smtClean="0"/>
              <a:t>Sample Curation Page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4BB4D9-84E0-1349-8C2B-9A458D9E9AE5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20</a:t>
            </a:fld>
            <a:endParaRPr lang="en-AU" dirty="0"/>
          </a:p>
        </p:txBody>
      </p:sp>
      <p:pic>
        <p:nvPicPr>
          <p:cNvPr id="9" name="Picture 8" descr="Screen Shot 2014-05-07 at 1.48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99" y="908720"/>
            <a:ext cx="7574509" cy="5672823"/>
          </a:xfrm>
          <a:prstGeom prst="rect">
            <a:avLst/>
          </a:prstGeom>
        </p:spPr>
      </p:pic>
      <p:sp>
        <p:nvSpPr>
          <p:cNvPr id="11" name="Line Callout 2 10"/>
          <p:cNvSpPr/>
          <p:nvPr/>
        </p:nvSpPr>
        <p:spPr bwMode="auto">
          <a:xfrm>
            <a:off x="5929808" y="2290889"/>
            <a:ext cx="1522512" cy="634055"/>
          </a:xfrm>
          <a:prstGeom prst="borderCallout2">
            <a:avLst>
              <a:gd name="adj1" fmla="val 107839"/>
              <a:gd name="adj2" fmla="val 48293"/>
              <a:gd name="adj3" fmla="val 155195"/>
              <a:gd name="adj4" fmla="val 48683"/>
              <a:gd name="adj5" fmla="val 163122"/>
              <a:gd name="adj6" fmla="val 48775"/>
            </a:avLst>
          </a:prstGeom>
          <a:ln w="19050" cmpd="sng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In-</a:t>
            </a:r>
            <a:r>
              <a:rPr lang="en-US" sz="1600" dirty="0" err="1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silico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 and DB classifiers</a:t>
            </a:r>
          </a:p>
        </p:txBody>
      </p:sp>
      <p:sp>
        <p:nvSpPr>
          <p:cNvPr id="12" name="Line Callout 2 11"/>
          <p:cNvSpPr/>
          <p:nvPr/>
        </p:nvSpPr>
        <p:spPr bwMode="auto">
          <a:xfrm>
            <a:off x="419254" y="2564904"/>
            <a:ext cx="1224136" cy="634055"/>
          </a:xfrm>
          <a:prstGeom prst="borderCallout2">
            <a:avLst>
              <a:gd name="adj1" fmla="val 20837"/>
              <a:gd name="adj2" fmla="val 102970"/>
              <a:gd name="adj3" fmla="val 77173"/>
              <a:gd name="adj4" fmla="val 132458"/>
              <a:gd name="adj5" fmla="val 225999"/>
              <a:gd name="adj6" fmla="val 87329"/>
            </a:avLst>
          </a:prstGeom>
          <a:ln w="19050" cmpd="sng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Filter Flags</a:t>
            </a:r>
          </a:p>
        </p:txBody>
      </p:sp>
      <p:pic>
        <p:nvPicPr>
          <p:cNvPr id="13" name="Picture 12" descr="Screen Shot 2014-05-12 at 8.40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390" y="5229200"/>
            <a:ext cx="1414016" cy="353504"/>
          </a:xfrm>
          <a:prstGeom prst="rect">
            <a:avLst/>
          </a:prstGeom>
        </p:spPr>
      </p:pic>
      <p:sp>
        <p:nvSpPr>
          <p:cNvPr id="4" name="Right Brace 3"/>
          <p:cNvSpPr/>
          <p:nvPr/>
        </p:nvSpPr>
        <p:spPr bwMode="auto">
          <a:xfrm rot="16200000">
            <a:off x="6559228" y="2305867"/>
            <a:ext cx="274015" cy="2376264"/>
          </a:xfrm>
          <a:prstGeom prst="rightBrace">
            <a:avLst>
              <a:gd name="adj1" fmla="val 34788"/>
              <a:gd name="adj2" fmla="val 49198"/>
            </a:avLst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33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 Searching and Filtering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CBCAC9A-15B3-1845-B6DC-DCE7305C3755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21</a:t>
            </a:fld>
            <a:endParaRPr lang="en-AU" dirty="0"/>
          </a:p>
        </p:txBody>
      </p:sp>
      <p:pic>
        <p:nvPicPr>
          <p:cNvPr id="8" name="Picture 7" descr="Screen Shot 2014-05-20 at 8.2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164023"/>
            <a:ext cx="4988024" cy="5073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 bwMode="auto">
          <a:xfrm>
            <a:off x="2952750" y="5937250"/>
            <a:ext cx="2286099" cy="300062"/>
          </a:xfrm>
          <a:prstGeom prst="rect">
            <a:avLst/>
          </a:prstGeom>
          <a:solidFill>
            <a:srgbClr val="FFFFFF"/>
          </a:soli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51520" y="5940425"/>
            <a:ext cx="1462979" cy="296887"/>
          </a:xfrm>
          <a:prstGeom prst="rect">
            <a:avLst/>
          </a:prstGeom>
          <a:solidFill>
            <a:srgbClr val="FFFFFF"/>
          </a:soli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" name="Line Callout 2 11"/>
          <p:cNvSpPr/>
          <p:nvPr/>
        </p:nvSpPr>
        <p:spPr bwMode="auto">
          <a:xfrm>
            <a:off x="7092280" y="1858841"/>
            <a:ext cx="1522512" cy="63405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43998"/>
              <a:gd name="adj5" fmla="val 92717"/>
              <a:gd name="adj6" fmla="val -93120"/>
            </a:avLst>
          </a:prstGeom>
          <a:ln w="19050" cmpd="sng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“OR” clause</a:t>
            </a:r>
          </a:p>
        </p:txBody>
      </p:sp>
      <p:sp>
        <p:nvSpPr>
          <p:cNvPr id="13" name="Right Brace 12"/>
          <p:cNvSpPr/>
          <p:nvPr/>
        </p:nvSpPr>
        <p:spPr bwMode="auto">
          <a:xfrm>
            <a:off x="5436096" y="1858841"/>
            <a:ext cx="216024" cy="1138111"/>
          </a:xfrm>
          <a:prstGeom prst="rightBrace">
            <a:avLst>
              <a:gd name="adj1" fmla="val 20091"/>
              <a:gd name="adj2" fmla="val 50000"/>
            </a:avLst>
          </a:prstGeom>
          <a:solidFill>
            <a:srgbClr val="FFFFFF"/>
          </a:solidFill>
          <a:ln w="2857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14" name="Line Callout 2 13"/>
          <p:cNvSpPr/>
          <p:nvPr/>
        </p:nvSpPr>
        <p:spPr bwMode="auto">
          <a:xfrm>
            <a:off x="7092280" y="5315225"/>
            <a:ext cx="1522512" cy="63405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43998"/>
              <a:gd name="adj5" fmla="val 60569"/>
              <a:gd name="adj6" fmla="val -271262"/>
            </a:avLst>
          </a:prstGeom>
          <a:ln w="19050" cmpd="sng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Template searches</a:t>
            </a:r>
          </a:p>
        </p:txBody>
      </p:sp>
      <p:sp>
        <p:nvSpPr>
          <p:cNvPr id="15" name="Line Callout 2 14"/>
          <p:cNvSpPr/>
          <p:nvPr/>
        </p:nvSpPr>
        <p:spPr bwMode="auto">
          <a:xfrm>
            <a:off x="7092280" y="2852936"/>
            <a:ext cx="1522512" cy="63405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43998"/>
              <a:gd name="adj5" fmla="val 77437"/>
              <a:gd name="adj6" fmla="val -330949"/>
            </a:avLst>
          </a:prstGeom>
          <a:ln w="19050" cmpd="sng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Variant attribute</a:t>
            </a:r>
          </a:p>
        </p:txBody>
      </p:sp>
      <p:sp>
        <p:nvSpPr>
          <p:cNvPr id="16" name="Line Callout 2 15"/>
          <p:cNvSpPr/>
          <p:nvPr/>
        </p:nvSpPr>
        <p:spPr bwMode="auto">
          <a:xfrm>
            <a:off x="7092280" y="3609020"/>
            <a:ext cx="1522512" cy="63405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43998"/>
              <a:gd name="adj5" fmla="val 100136"/>
              <a:gd name="adj6" fmla="val -230073"/>
            </a:avLst>
          </a:prstGeom>
          <a:ln w="19050" cmpd="sng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Predicate</a:t>
            </a:r>
          </a:p>
        </p:txBody>
      </p:sp>
      <p:sp>
        <p:nvSpPr>
          <p:cNvPr id="17" name="Line Callout 2 16"/>
          <p:cNvSpPr/>
          <p:nvPr/>
        </p:nvSpPr>
        <p:spPr bwMode="auto">
          <a:xfrm>
            <a:off x="7092280" y="4379121"/>
            <a:ext cx="1522512" cy="63405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43998"/>
              <a:gd name="adj5" fmla="val 88214"/>
              <a:gd name="adj6" fmla="val -210178"/>
            </a:avLst>
          </a:prstGeom>
          <a:ln w="19050" cmpd="sng">
            <a:solidFill>
              <a:srgbClr val="000000"/>
            </a:solidFill>
            <a:headEnd type="none" w="med" len="med"/>
            <a:tailEnd type="arrow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735422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 Filter Attributes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337843"/>
              </p:ext>
            </p:extLst>
          </p:nvPr>
        </p:nvGraphicFramePr>
        <p:xfrm>
          <a:off x="443910" y="1340768"/>
          <a:ext cx="8229600" cy="42697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06488"/>
                <a:gridCol w="4765818"/>
                <a:gridCol w="215729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Filter Flag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Filter Criteria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>
                          <a:effectLst/>
                        </a:rPr>
                        <a:t>pass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 smtClean="0">
                          <a:effectLst/>
                        </a:rPr>
                        <a:t>Passed all filters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no filters match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>
                          <a:effectLst/>
                        </a:rPr>
                        <a:t>vaf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>
                          <a:effectLst/>
                        </a:rPr>
                        <a:t>Low Variant Allele </a:t>
                      </a:r>
                      <a:r>
                        <a:rPr lang="en-US" sz="1800" u="none" strike="noStrike" dirty="0" smtClean="0">
                          <a:effectLst/>
                        </a:rPr>
                        <a:t>Frequency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kern="1200" dirty="0" smtClean="0">
                          <a:effectLst/>
                        </a:rPr>
                        <a:t>&lt; 8%  Somatic</a:t>
                      </a:r>
                    </a:p>
                    <a:p>
                      <a:pPr marL="72000" algn="l" fontAlgn="b"/>
                      <a:r>
                        <a:rPr lang="en-US" sz="1800" u="none" strike="noStrike" kern="1200" dirty="0" smtClean="0">
                          <a:effectLst/>
                        </a:rPr>
                        <a:t>&lt;15% Germline</a:t>
                      </a:r>
                      <a:endParaRPr 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>
                          <a:effectLst/>
                        </a:rPr>
                        <a:t>vrd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 smtClean="0">
                          <a:effectLst/>
                        </a:rPr>
                        <a:t>Low Total </a:t>
                      </a:r>
                      <a:r>
                        <a:rPr lang="en-US" sz="1800" u="none" strike="noStrike" dirty="0">
                          <a:effectLst/>
                        </a:rPr>
                        <a:t>Read </a:t>
                      </a:r>
                      <a:r>
                        <a:rPr lang="en-US" sz="1800" u="none" strike="noStrike" dirty="0" smtClean="0">
                          <a:effectLst/>
                        </a:rPr>
                        <a:t>Depth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 smtClean="0">
                          <a:effectLst/>
                        </a:rPr>
                        <a:t>&lt; </a:t>
                      </a:r>
                      <a:r>
                        <a:rPr lang="en-US" sz="1800" u="none" strike="noStrike" dirty="0">
                          <a:effectLst/>
                        </a:rPr>
                        <a:t>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>
                          <a:effectLst/>
                        </a:rPr>
                        <a:t>vad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 smtClean="0">
                          <a:effectLst/>
                        </a:rPr>
                        <a:t>Low Variant </a:t>
                      </a:r>
                      <a:r>
                        <a:rPr lang="en-US" sz="1800" u="none" strike="noStrike" dirty="0">
                          <a:effectLst/>
                        </a:rPr>
                        <a:t>Read </a:t>
                      </a:r>
                      <a:r>
                        <a:rPr lang="en-US" sz="1800" u="none" strike="noStrike" dirty="0" smtClean="0">
                          <a:effectLst/>
                        </a:rPr>
                        <a:t>Depth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 smtClean="0">
                          <a:effectLst/>
                        </a:rPr>
                        <a:t>&lt; </a:t>
                      </a:r>
                      <a:r>
                        <a:rPr lang="en-US" sz="1800" u="none" strike="noStrike" dirty="0">
                          <a:effectLst/>
                        </a:rPr>
                        <a:t>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>
                          <a:effectLst/>
                        </a:rPr>
                        <a:t>blk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 smtClean="0">
                          <a:effectLst/>
                        </a:rPr>
                        <a:t>Assay</a:t>
                      </a:r>
                      <a:r>
                        <a:rPr lang="en-US" sz="1800" u="none" strike="noStrike" baseline="0" dirty="0" smtClean="0">
                          <a:effectLst/>
                        </a:rPr>
                        <a:t> p</a:t>
                      </a:r>
                      <a:r>
                        <a:rPr lang="en-US" sz="1800" u="none" strike="noStrike" dirty="0" smtClean="0">
                          <a:effectLst/>
                        </a:rPr>
                        <a:t>anel specific black list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>
                          <a:effectLst/>
                        </a:rPr>
                        <a:t>user defined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>
                          <a:effectLst/>
                        </a:rPr>
                        <a:t>con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>
                          <a:effectLst/>
                        </a:rPr>
                        <a:t>Inferred Benign </a:t>
                      </a:r>
                      <a:r>
                        <a:rPr lang="en-US" sz="1800" u="none" strike="noStrike" dirty="0" smtClean="0">
                          <a:effectLst/>
                        </a:rPr>
                        <a:t>Consequences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>
                          <a:effectLst/>
                        </a:rPr>
                        <a:t>system defined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 smtClean="0">
                          <a:effectLst/>
                        </a:rPr>
                        <a:t>gmaf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>
                          <a:effectLst/>
                        </a:rPr>
                        <a:t>High Global </a:t>
                      </a:r>
                      <a:r>
                        <a:rPr lang="en-US" sz="1800" u="none" strike="noStrike" dirty="0" smtClean="0">
                          <a:effectLst/>
                        </a:rPr>
                        <a:t>Minor Allele Frequency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 smtClean="0">
                          <a:effectLst/>
                        </a:rPr>
                        <a:t>&gt; </a:t>
                      </a:r>
                      <a:r>
                        <a:rPr lang="en-US" sz="1800" u="none" strike="noStrike" dirty="0">
                          <a:effectLst/>
                        </a:rPr>
                        <a:t>1%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>
                          <a:effectLst/>
                        </a:rPr>
                        <a:t>pnl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>
                          <a:effectLst/>
                        </a:rPr>
                        <a:t>High Variant Frequency in </a:t>
                      </a:r>
                      <a:r>
                        <a:rPr lang="en-US" sz="1800" u="none" strike="noStrike" dirty="0" smtClean="0">
                          <a:effectLst/>
                        </a:rPr>
                        <a:t>Panel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 smtClean="0">
                          <a:effectLst/>
                        </a:rPr>
                        <a:t>&gt; </a:t>
                      </a:r>
                      <a:r>
                        <a:rPr lang="en-US" sz="1800" u="none" strike="noStrike" dirty="0">
                          <a:effectLst/>
                        </a:rPr>
                        <a:t>50%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>
                          <a:effectLst/>
                        </a:rPr>
                        <a:t>sin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>
                          <a:effectLst/>
                        </a:rPr>
                        <a:t>Singleton </a:t>
                      </a:r>
                      <a:r>
                        <a:rPr lang="en-US" sz="1800" u="none" strike="noStrike" dirty="0" smtClean="0">
                          <a:effectLst/>
                        </a:rPr>
                        <a:t>variant in </a:t>
                      </a:r>
                      <a:r>
                        <a:rPr lang="en-US" sz="1800" u="none" strike="noStrike" dirty="0">
                          <a:effectLst/>
                        </a:rPr>
                        <a:t>duplicate sample for </a:t>
                      </a:r>
                      <a:r>
                        <a:rPr lang="en-US" sz="1800" u="none" strike="noStrike" dirty="0" smtClean="0">
                          <a:effectLst/>
                        </a:rPr>
                        <a:t>run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 smtClean="0">
                          <a:effectLst/>
                        </a:rPr>
                        <a:t>Not in both samples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 smtClean="0">
                          <a:effectLst/>
                        </a:rPr>
                        <a:t>amp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7200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 smtClean="0">
                          <a:effectLst/>
                        </a:rPr>
                        <a:t>Uneven read distribution across</a:t>
                      </a:r>
                      <a:r>
                        <a:rPr lang="en-US" sz="1800" u="none" strike="noStrike" baseline="0" dirty="0" smtClean="0">
                          <a:effectLst/>
                        </a:rPr>
                        <a:t> amplicons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  <a:cs typeface="Arial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72000" algn="l" fontAlgn="b"/>
                      <a:r>
                        <a:rPr lang="en-US" sz="1800" u="none" strike="noStrike" dirty="0" smtClean="0">
                          <a:effectLst/>
                        </a:rPr>
                        <a:t>Single amp. bias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899125D-F54C-D047-B6F0-234C96FF99B8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22</a:t>
            </a:fld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395536" y="5836622"/>
            <a:ext cx="6675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Multiple filter flags may be assigned per variant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03198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effects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F142AF-26E1-D343-BDCB-457859CAC9E8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23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08" y="1064247"/>
            <a:ext cx="8017540" cy="489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2212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PipeCleaner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20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cs typeface="+mj-cs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435975" cy="5111750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dirty="0" smtClean="0">
                <a:cs typeface="+mn-cs"/>
              </a:rPr>
              <a:t>There is a need to benchmark NGS pipelines against known input data to ensure the pipeline meets expectations</a:t>
            </a:r>
          </a:p>
          <a:p>
            <a:pPr lvl="1" eaLnBrk="1" hangingPunct="1">
              <a:defRPr/>
            </a:pPr>
            <a:r>
              <a:rPr lang="en-US" sz="2000" dirty="0" smtClean="0">
                <a:cs typeface="+mn-cs"/>
              </a:rPr>
              <a:t>Simulate sample </a:t>
            </a:r>
            <a:r>
              <a:rPr lang="en-US" sz="2000" dirty="0" err="1" smtClean="0">
                <a:cs typeface="+mn-cs"/>
              </a:rPr>
              <a:t>heterogenity</a:t>
            </a:r>
            <a:endParaRPr lang="en-US" sz="2000" dirty="0">
              <a:cs typeface="+mn-cs"/>
            </a:endParaRPr>
          </a:p>
          <a:p>
            <a:pPr lvl="2" eaLnBrk="1" hangingPunct="1">
              <a:defRPr/>
            </a:pPr>
            <a:r>
              <a:rPr lang="en-US" sz="2000" dirty="0" err="1" smtClean="0">
                <a:cs typeface="+mn-cs"/>
              </a:rPr>
              <a:t>Tumour</a:t>
            </a:r>
            <a:r>
              <a:rPr lang="en-US" sz="2000" dirty="0" smtClean="0">
                <a:cs typeface="+mn-cs"/>
              </a:rPr>
              <a:t>/Normal</a:t>
            </a:r>
          </a:p>
          <a:p>
            <a:pPr lvl="2" eaLnBrk="1" hangingPunct="1">
              <a:defRPr/>
            </a:pPr>
            <a:r>
              <a:rPr lang="en-US" sz="2000" dirty="0" err="1" smtClean="0">
                <a:cs typeface="+mn-cs"/>
              </a:rPr>
              <a:t>Tumour</a:t>
            </a:r>
            <a:r>
              <a:rPr lang="en-US" sz="2000" dirty="0" smtClean="0">
                <a:cs typeface="+mn-cs"/>
              </a:rPr>
              <a:t> </a:t>
            </a:r>
            <a:r>
              <a:rPr lang="en-US" sz="2000" dirty="0" err="1" smtClean="0">
                <a:cs typeface="+mn-cs"/>
              </a:rPr>
              <a:t>heterogenity</a:t>
            </a:r>
            <a:endParaRPr lang="en-US" sz="2000" dirty="0">
              <a:cs typeface="+mn-cs"/>
            </a:endParaRPr>
          </a:p>
          <a:p>
            <a:pPr lvl="1" eaLnBrk="1" hangingPunct="1">
              <a:defRPr/>
            </a:pPr>
            <a:r>
              <a:rPr lang="en-US" sz="2000" dirty="0" smtClean="0">
                <a:cs typeface="+mn-cs"/>
              </a:rPr>
              <a:t>Simulate sample quality </a:t>
            </a:r>
            <a:r>
              <a:rPr lang="en-US" sz="2000" dirty="0" err="1" smtClean="0">
                <a:cs typeface="+mn-cs"/>
              </a:rPr>
              <a:t>eg</a:t>
            </a:r>
            <a:r>
              <a:rPr lang="en-US" sz="2000" dirty="0" smtClean="0">
                <a:cs typeface="+mn-cs"/>
              </a:rPr>
              <a:t> FFPE</a:t>
            </a:r>
          </a:p>
          <a:p>
            <a:pPr lvl="1" eaLnBrk="1" hangingPunct="1">
              <a:defRPr/>
            </a:pPr>
            <a:r>
              <a:rPr lang="en-US" sz="2000" dirty="0" smtClean="0">
                <a:cs typeface="+mn-cs"/>
              </a:rPr>
              <a:t>Simulate sequencer characteristics</a:t>
            </a:r>
          </a:p>
          <a:p>
            <a:pPr lvl="2" eaLnBrk="1" hangingPunct="1">
              <a:defRPr/>
            </a:pPr>
            <a:r>
              <a:rPr lang="en-US" sz="2000" dirty="0" smtClean="0">
                <a:cs typeface="+mn-cs"/>
              </a:rPr>
              <a:t>Paired / single, read length, quality across read </a:t>
            </a:r>
            <a:r>
              <a:rPr lang="en-US" sz="2000" dirty="0" err="1" smtClean="0">
                <a:cs typeface="+mn-cs"/>
              </a:rPr>
              <a:t>etc</a:t>
            </a:r>
            <a:endParaRPr lang="en-US" sz="2000" dirty="0" smtClean="0">
              <a:cs typeface="+mn-cs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sz="2000" dirty="0" smtClean="0">
                <a:cs typeface="+mn-cs"/>
              </a:rPr>
              <a:t>Goals:</a:t>
            </a:r>
          </a:p>
          <a:p>
            <a:pPr lvl="1" eaLnBrk="1" hangingPunct="1">
              <a:defRPr/>
            </a:pPr>
            <a:r>
              <a:rPr lang="en-US" sz="2000" dirty="0" smtClean="0"/>
              <a:t>To generate synthetic reads that match the expected output from a sample and sequencer</a:t>
            </a:r>
          </a:p>
          <a:p>
            <a:pPr lvl="1" eaLnBrk="1" hangingPunct="1">
              <a:defRPr/>
            </a:pPr>
            <a:r>
              <a:rPr lang="en-US" sz="2000" dirty="0" smtClean="0"/>
              <a:t>To run the reads through a pipeline being tested</a:t>
            </a:r>
          </a:p>
          <a:p>
            <a:pPr lvl="1" eaLnBrk="1" hangingPunct="1">
              <a:defRPr/>
            </a:pPr>
            <a:r>
              <a:rPr lang="en-US" sz="2000" dirty="0" smtClean="0"/>
              <a:t>To compare the synthetic input reads with the pipeline variant calls</a:t>
            </a:r>
          </a:p>
          <a:p>
            <a:pPr lvl="1" eaLnBrk="1" hangingPunct="1">
              <a:defRPr/>
            </a:pPr>
            <a:r>
              <a:rPr lang="en-US" sz="2000" dirty="0" smtClean="0"/>
              <a:t>To generate false positive lists, false negative lists and understand pipeline sensitivity </a:t>
            </a:r>
          </a:p>
          <a:p>
            <a:pPr lvl="1" eaLnBrk="1" hangingPunct="1">
              <a:defRPr/>
            </a:pPr>
            <a:endParaRPr lang="en-US" sz="2000" dirty="0" smtClean="0"/>
          </a:p>
          <a:p>
            <a:pPr eaLnBrk="1" hangingPunct="1">
              <a:defRPr/>
            </a:pPr>
            <a:endParaRPr lang="en-US" sz="2000" dirty="0" smtClean="0"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1C0D4FF-6682-A042-8875-46D6F0D98692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PipeCleaner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DE42FD-AB69-F84B-98BE-03EAF5A20DEE}" type="slidenum">
              <a:rPr lang="en-AU"/>
              <a:pPr>
                <a:defRPr/>
              </a:pPr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2199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88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problem with NGS tools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2704"/>
            <a:ext cx="8229600" cy="509079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Tools built by researchers not sw developers</a:t>
            </a:r>
          </a:p>
          <a:p>
            <a:r>
              <a:rPr lang="en-US" dirty="0" smtClean="0"/>
              <a:t>Lab centric not organisation centric</a:t>
            </a:r>
          </a:p>
          <a:p>
            <a:r>
              <a:rPr lang="en-US" dirty="0" smtClean="0"/>
              <a:t>Built to achieve a near term task</a:t>
            </a:r>
          </a:p>
          <a:p>
            <a:r>
              <a:rPr lang="en-US" dirty="0" smtClean="0"/>
              <a:t>Not designed as an end in itself</a:t>
            </a:r>
          </a:p>
          <a:p>
            <a:r>
              <a:rPr lang="en-US" dirty="0" smtClean="0"/>
              <a:t>Scripting in pref. to HLL – speed of reaching goal not longevity</a:t>
            </a:r>
          </a:p>
          <a:p>
            <a:pPr lvl="1"/>
            <a:r>
              <a:rPr lang="en-US" dirty="0" smtClean="0"/>
              <a:t>rarely type safe</a:t>
            </a:r>
          </a:p>
          <a:p>
            <a:pPr lvl="1"/>
            <a:r>
              <a:rPr lang="en-US" dirty="0" smtClean="0"/>
              <a:t>poor behaviour under novel conditions</a:t>
            </a:r>
          </a:p>
          <a:p>
            <a:r>
              <a:rPr lang="en-US" dirty="0" smtClean="0"/>
              <a:t>Poor documentation – incode and external</a:t>
            </a:r>
          </a:p>
          <a:p>
            <a:r>
              <a:rPr lang="en-US" dirty="0" smtClean="0"/>
              <a:t>Usually </a:t>
            </a:r>
            <a:r>
              <a:rPr lang="en-US" dirty="0" err="1" smtClean="0"/>
              <a:t>unmaintainable</a:t>
            </a:r>
            <a:r>
              <a:rPr lang="en-US" dirty="0" smtClean="0"/>
              <a:t> – except for original development group</a:t>
            </a:r>
          </a:p>
          <a:p>
            <a:r>
              <a:rPr lang="en-US" dirty="0" smtClean="0"/>
              <a:t>Best efforts support</a:t>
            </a:r>
          </a:p>
          <a:p>
            <a:r>
              <a:rPr lang="en-US" dirty="0" smtClean="0"/>
              <a:t>Often not optimised for speed, memory or disk</a:t>
            </a:r>
          </a:p>
          <a:p>
            <a:r>
              <a:rPr lang="en-US" dirty="0" smtClean="0"/>
              <a:t>Task specific – limited abstraction for larger goals</a:t>
            </a:r>
          </a:p>
          <a:p>
            <a:r>
              <a:rPr lang="en-US" dirty="0" smtClean="0"/>
              <a:t>Poorly designed configuration parameters</a:t>
            </a:r>
          </a:p>
          <a:p>
            <a:pPr lvl="1"/>
            <a:r>
              <a:rPr lang="en-US" dirty="0" smtClean="0"/>
              <a:t>poor defaults</a:t>
            </a:r>
          </a:p>
          <a:p>
            <a:pPr lvl="1"/>
            <a:r>
              <a:rPr lang="en-US" dirty="0" smtClean="0"/>
              <a:t>bazillion options (often the legacy of original testing)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84E6B1-12C1-CF44-A443-4C0E7EAA4560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PipeCleaner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26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4071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33" y="116632"/>
            <a:ext cx="8229600" cy="777875"/>
          </a:xfrm>
        </p:spPr>
        <p:txBody>
          <a:bodyPr/>
          <a:lstStyle/>
          <a:p>
            <a:r>
              <a:rPr lang="en-US" dirty="0" smtClean="0"/>
              <a:t>PipeCleaner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7FF1DD-A322-4D4C-A977-4456DB67A0F4}" type="datetime3">
              <a:rPr lang="en-AU" smtClean="0"/>
              <a:t>5 December 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PipeCleaner</a:t>
            </a:r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27</a:t>
            </a:fld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421849" y="4458907"/>
            <a:ext cx="1228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simulated read data</a:t>
            </a:r>
          </a:p>
        </p:txBody>
      </p:sp>
      <p:sp>
        <p:nvSpPr>
          <p:cNvPr id="9" name="Multidocument 8"/>
          <p:cNvSpPr/>
          <p:nvPr/>
        </p:nvSpPr>
        <p:spPr>
          <a:xfrm>
            <a:off x="1683640" y="4469318"/>
            <a:ext cx="499686" cy="489299"/>
          </a:xfrm>
          <a:prstGeom prst="flowChartMultidocumen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260294" y="4333443"/>
            <a:ext cx="2568396" cy="96927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Pipeline Under Test</a:t>
            </a:r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>
            <a:off x="2183326" y="4713968"/>
            <a:ext cx="107696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050607" y="2149126"/>
            <a:ext cx="6568794" cy="149774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350396" y="2741142"/>
            <a:ext cx="1228394" cy="65122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Variant Generator (</a:t>
            </a:r>
            <a:r>
              <a:rPr lang="en-US" sz="1000" dirty="0" smtClean="0">
                <a:solidFill>
                  <a:schemeClr val="tx1"/>
                </a:solidFill>
              </a:rPr>
              <a:t>pc-</a:t>
            </a:r>
            <a:r>
              <a:rPr lang="en-US" sz="1000" dirty="0" err="1" smtClean="0">
                <a:solidFill>
                  <a:schemeClr val="tx1"/>
                </a:solidFill>
              </a:rPr>
              <a:t>vcfgen</a:t>
            </a:r>
            <a:r>
              <a:rPr lang="en-US" sz="1050" dirty="0" smtClean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4" name="Elbow Connector 13"/>
          <p:cNvCxnSpPr>
            <a:stCxn id="26" idx="2"/>
            <a:endCxn id="9" idx="0"/>
          </p:cNvCxnSpPr>
          <p:nvPr/>
        </p:nvCxnSpPr>
        <p:spPr>
          <a:xfrm rot="5400000">
            <a:off x="2618804" y="2741419"/>
            <a:ext cx="1076956" cy="237884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5" name="Multidocument 14"/>
          <p:cNvSpPr/>
          <p:nvPr/>
        </p:nvSpPr>
        <p:spPr>
          <a:xfrm>
            <a:off x="421849" y="2825875"/>
            <a:ext cx="499686" cy="489299"/>
          </a:xfrm>
          <a:prstGeom prst="flowChartMultidocumen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Elbow Connector 15"/>
          <p:cNvCxnSpPr>
            <a:stCxn id="15" idx="3"/>
            <a:endCxn id="13" idx="1"/>
          </p:cNvCxnSpPr>
          <p:nvPr/>
        </p:nvCxnSpPr>
        <p:spPr>
          <a:xfrm flipV="1">
            <a:off x="921535" y="3066752"/>
            <a:ext cx="428861" cy="377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2205" y="2319755"/>
            <a:ext cx="98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test genomes</a:t>
            </a:r>
          </a:p>
        </p:txBody>
      </p:sp>
      <p:sp>
        <p:nvSpPr>
          <p:cNvPr id="18" name="Multidocument 17"/>
          <p:cNvSpPr/>
          <p:nvPr/>
        </p:nvSpPr>
        <p:spPr>
          <a:xfrm>
            <a:off x="6470538" y="4574877"/>
            <a:ext cx="499686" cy="489299"/>
          </a:xfrm>
          <a:prstGeom prst="flowChartMultidocumen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/>
          <p:cNvCxnSpPr>
            <a:stCxn id="10" idx="3"/>
            <a:endCxn id="18" idx="1"/>
          </p:cNvCxnSpPr>
          <p:nvPr/>
        </p:nvCxnSpPr>
        <p:spPr>
          <a:xfrm>
            <a:off x="5828690" y="4818078"/>
            <a:ext cx="641848" cy="14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65967" y="4339425"/>
            <a:ext cx="1576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Pipeline results: </a:t>
            </a:r>
            <a:r>
              <a:rPr lang="en-US" sz="1400" dirty="0" smtClean="0"/>
              <a:t>variant </a:t>
            </a:r>
            <a:r>
              <a:rPr lang="en-US" sz="1400" dirty="0"/>
              <a:t>calls</a:t>
            </a:r>
          </a:p>
          <a:p>
            <a:r>
              <a:rPr lang="en-US" sz="1400" dirty="0"/>
              <a:t>assemblies</a:t>
            </a:r>
          </a:p>
          <a:p>
            <a:r>
              <a:rPr lang="en-US" sz="1400" dirty="0"/>
              <a:t>alignments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94122" y="2741141"/>
            <a:ext cx="1519302" cy="6512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 Comparator</a:t>
            </a:r>
          </a:p>
        </p:txBody>
      </p:sp>
      <p:cxnSp>
        <p:nvCxnSpPr>
          <p:cNvPr id="22" name="Elbow Connector 21"/>
          <p:cNvCxnSpPr>
            <a:stCxn id="21" idx="2"/>
            <a:endCxn id="18" idx="0"/>
          </p:cNvCxnSpPr>
          <p:nvPr/>
        </p:nvCxnSpPr>
        <p:spPr>
          <a:xfrm rot="16200000" flipH="1">
            <a:off x="6163007" y="3983125"/>
            <a:ext cx="1182517" cy="985"/>
          </a:xfrm>
          <a:prstGeom prst="bentConnector3">
            <a:avLst>
              <a:gd name="adj1" fmla="val 50000"/>
            </a:avLst>
          </a:prstGeom>
          <a:ln>
            <a:headEnd type="arrow"/>
            <a:tailEnd type="non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33265" y="3193336"/>
            <a:ext cx="8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test log</a:t>
            </a:r>
          </a:p>
        </p:txBody>
      </p:sp>
      <p:cxnSp>
        <p:nvCxnSpPr>
          <p:cNvPr id="24" name="Elbow Connector 23"/>
          <p:cNvCxnSpPr>
            <a:stCxn id="12" idx="3"/>
            <a:endCxn id="39" idx="1"/>
          </p:cNvCxnSpPr>
          <p:nvPr/>
        </p:nvCxnSpPr>
        <p:spPr>
          <a:xfrm>
            <a:off x="7619401" y="2897997"/>
            <a:ext cx="497972" cy="6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0" idx="0"/>
          </p:cNvCxnSpPr>
          <p:nvPr/>
        </p:nvCxnSpPr>
        <p:spPr>
          <a:xfrm rot="5400000">
            <a:off x="4201206" y="3990153"/>
            <a:ext cx="686576" cy="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732506" y="2741142"/>
            <a:ext cx="1228394" cy="65122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Read Generator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(pc-</a:t>
            </a:r>
            <a:r>
              <a:rPr lang="en-US" sz="1200" dirty="0" err="1" smtClean="0">
                <a:solidFill>
                  <a:schemeClr val="tx1"/>
                </a:solidFill>
              </a:rPr>
              <a:t>readsim</a:t>
            </a:r>
            <a:r>
              <a:rPr lang="en-US" sz="1200" dirty="0" smtClean="0">
                <a:solidFill>
                  <a:schemeClr val="tx1"/>
                </a:solidFill>
              </a:rPr>
              <a:t>)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7" name="Multidocument 26"/>
          <p:cNvSpPr/>
          <p:nvPr/>
        </p:nvSpPr>
        <p:spPr>
          <a:xfrm>
            <a:off x="1749248" y="1501037"/>
            <a:ext cx="499686" cy="489299"/>
          </a:xfrm>
          <a:prstGeom prst="flowChartMultidocumen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709401" y="977524"/>
            <a:ext cx="2107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SNPs, indels (VCF file) and polymorphisms</a:t>
            </a:r>
            <a:endParaRPr lang="en-US" sz="1400" dirty="0"/>
          </a:p>
        </p:txBody>
      </p:sp>
      <p:cxnSp>
        <p:nvCxnSpPr>
          <p:cNvPr id="29" name="Elbow Connector 28"/>
          <p:cNvCxnSpPr>
            <a:stCxn id="27" idx="2"/>
            <a:endCxn id="13" idx="0"/>
          </p:cNvCxnSpPr>
          <p:nvPr/>
        </p:nvCxnSpPr>
        <p:spPr>
          <a:xfrm rot="16200000" flipH="1">
            <a:off x="1579800" y="2356349"/>
            <a:ext cx="769336" cy="24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723821" y="2290799"/>
            <a:ext cx="98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“mutated” genomes</a:t>
            </a:r>
            <a:endParaRPr lang="en-US" sz="1400" dirty="0"/>
          </a:p>
        </p:txBody>
      </p:sp>
      <p:cxnSp>
        <p:nvCxnSpPr>
          <p:cNvPr id="31" name="Elbow Connector 30"/>
          <p:cNvCxnSpPr>
            <a:stCxn id="27" idx="3"/>
            <a:endCxn id="21" idx="0"/>
          </p:cNvCxnSpPr>
          <p:nvPr/>
        </p:nvCxnSpPr>
        <p:spPr>
          <a:xfrm>
            <a:off x="2248934" y="1745687"/>
            <a:ext cx="4504839" cy="99545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Multidocument 31"/>
          <p:cNvSpPr/>
          <p:nvPr/>
        </p:nvSpPr>
        <p:spPr>
          <a:xfrm>
            <a:off x="1673230" y="5188192"/>
            <a:ext cx="499686" cy="489299"/>
          </a:xfrm>
          <a:prstGeom prst="flowChartMultidocumen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43609" y="5707132"/>
            <a:ext cx="2167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reference genomes</a:t>
            </a:r>
          </a:p>
          <a:p>
            <a:pPr algn="r"/>
            <a:r>
              <a:rPr lang="en-US" sz="1400" dirty="0" smtClean="0"/>
              <a:t>(if mapping to reference)</a:t>
            </a:r>
            <a:endParaRPr lang="en-US" sz="1400" dirty="0"/>
          </a:p>
        </p:txBody>
      </p:sp>
      <p:cxnSp>
        <p:nvCxnSpPr>
          <p:cNvPr id="34" name="Shape 65"/>
          <p:cNvCxnSpPr>
            <a:stCxn id="15" idx="2"/>
            <a:endCxn id="32" idx="1"/>
          </p:cNvCxnSpPr>
          <p:nvPr/>
        </p:nvCxnSpPr>
        <p:spPr>
          <a:xfrm rot="16200000" flipH="1">
            <a:off x="86988" y="3846600"/>
            <a:ext cx="2136198" cy="1036285"/>
          </a:xfrm>
          <a:prstGeom prst="bentConnector2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32" idx="3"/>
          </p:cNvCxnSpPr>
          <p:nvPr/>
        </p:nvCxnSpPr>
        <p:spPr>
          <a:xfrm flipV="1">
            <a:off x="2172916" y="4960066"/>
            <a:ext cx="1087378" cy="47277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925790" y="2145500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Controller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" name="Elbow Connector 36"/>
          <p:cNvCxnSpPr>
            <a:stCxn id="13" idx="3"/>
            <a:endCxn id="26" idx="1"/>
          </p:cNvCxnSpPr>
          <p:nvPr/>
        </p:nvCxnSpPr>
        <p:spPr>
          <a:xfrm>
            <a:off x="2578790" y="3066752"/>
            <a:ext cx="115371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8" name="Multidocument 37"/>
          <p:cNvSpPr/>
          <p:nvPr/>
        </p:nvSpPr>
        <p:spPr>
          <a:xfrm>
            <a:off x="2937584" y="2822102"/>
            <a:ext cx="499686" cy="489299"/>
          </a:xfrm>
          <a:prstGeom prst="flowChartMultidocumen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 descr="Picture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373" y="2635267"/>
            <a:ext cx="720009" cy="52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12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7656"/>
          </a:xfrm>
        </p:spPr>
        <p:txBody>
          <a:bodyPr/>
          <a:lstStyle/>
          <a:p>
            <a:r>
              <a:rPr lang="en-US" dirty="0" smtClean="0"/>
              <a:t>Types of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454"/>
            <a:ext cx="8229600" cy="489770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Unit testing</a:t>
            </a:r>
          </a:p>
          <a:p>
            <a:pPr lvl="1"/>
            <a:r>
              <a:rPr lang="en-US" dirty="0"/>
              <a:t>built-in to IDE eg IDEA/J Builder</a:t>
            </a:r>
          </a:p>
          <a:p>
            <a:r>
              <a:rPr lang="en-US" dirty="0"/>
              <a:t>Integration testing</a:t>
            </a:r>
          </a:p>
          <a:p>
            <a:pPr lvl="1"/>
            <a:r>
              <a:rPr lang="en-US" dirty="0"/>
              <a:t>integrate early and integrate often</a:t>
            </a:r>
          </a:p>
          <a:p>
            <a:r>
              <a:rPr lang="en-US" dirty="0"/>
              <a:t>Regression testing</a:t>
            </a:r>
          </a:p>
          <a:p>
            <a:pPr lvl="1"/>
            <a:r>
              <a:rPr lang="en-US" dirty="0"/>
              <a:t>after any system/data/ change</a:t>
            </a:r>
          </a:p>
          <a:p>
            <a:pPr lvl="1"/>
            <a:r>
              <a:rPr lang="en-US" dirty="0"/>
              <a:t>rebuild (make, ant) each night</a:t>
            </a:r>
          </a:p>
          <a:p>
            <a:pPr lvl="1"/>
            <a:r>
              <a:rPr lang="en-US" dirty="0"/>
              <a:t>regression test each night</a:t>
            </a:r>
          </a:p>
          <a:p>
            <a:r>
              <a:rPr lang="en-US" dirty="0"/>
              <a:t>Functional testing</a:t>
            </a:r>
          </a:p>
          <a:p>
            <a:pPr lvl="1"/>
            <a:r>
              <a:rPr lang="en-US" dirty="0"/>
              <a:t>define all characteristics of pipeline / curation</a:t>
            </a:r>
          </a:p>
          <a:p>
            <a:r>
              <a:rPr lang="en-US" dirty="0"/>
              <a:t>Load/Performance testing</a:t>
            </a:r>
          </a:p>
          <a:p>
            <a:pPr lvl="1"/>
            <a:r>
              <a:rPr lang="en-US" dirty="0"/>
              <a:t>scalability of system for data vaolumes</a:t>
            </a:r>
          </a:p>
          <a:p>
            <a:pPr lvl="1"/>
            <a:r>
              <a:rPr lang="en-US" dirty="0"/>
              <a:t>scalability for user base growth</a:t>
            </a:r>
          </a:p>
          <a:p>
            <a:r>
              <a:rPr lang="en-US" dirty="0"/>
              <a:t>Catch-22</a:t>
            </a:r>
          </a:p>
          <a:p>
            <a:pPr lvl="1"/>
            <a:r>
              <a:rPr lang="en-US" dirty="0"/>
              <a:t>You only test for things that should work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7EE766-AA5F-674D-B6C9-4AE6D27BFBBF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PipeCleaner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28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8597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PipeCleaner Components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CE419D-37CD-914C-BBC5-F62DEE651840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PipeCleaner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29</a:t>
            </a:fld>
            <a:endParaRPr lang="en-AU" dirty="0"/>
          </a:p>
        </p:txBody>
      </p:sp>
      <p:pic>
        <p:nvPicPr>
          <p:cNvPr id="7" name="Picture 6" descr="Screen Shot 2014-06-27 at 11.33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96" y="1077512"/>
            <a:ext cx="4557468" cy="14401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536" y="1114207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</a:t>
            </a:r>
          </a:p>
          <a:p>
            <a:r>
              <a:rPr lang="en-US" dirty="0" err="1" smtClean="0"/>
              <a:t>expect.vcf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2780928"/>
            <a:ext cx="1147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 </a:t>
            </a:r>
          </a:p>
          <a:p>
            <a:r>
              <a:rPr lang="en-US" dirty="0" smtClean="0"/>
              <a:t>synthetic</a:t>
            </a:r>
          </a:p>
          <a:p>
            <a:r>
              <a:rPr lang="en-US" dirty="0" smtClean="0"/>
              <a:t>reads</a:t>
            </a:r>
            <a:endParaRPr lang="en-US" dirty="0"/>
          </a:p>
        </p:txBody>
      </p:sp>
      <p:pic>
        <p:nvPicPr>
          <p:cNvPr id="10" name="Picture 9" descr="Screen Shot 2014-06-27 at 11.35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695" y="2780928"/>
            <a:ext cx="5724128" cy="1037891"/>
          </a:xfrm>
          <a:prstGeom prst="rect">
            <a:avLst/>
          </a:prstGeom>
        </p:spPr>
      </p:pic>
      <p:pic>
        <p:nvPicPr>
          <p:cNvPr id="11" name="Picture 10" descr="Screen Shot 2014-06-27 at 11.47.3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96" y="4077072"/>
            <a:ext cx="6011861" cy="20621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5536" y="4084233"/>
            <a:ext cx="1775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Run the test</a:t>
            </a:r>
          </a:p>
          <a:p>
            <a:r>
              <a:rPr lang="en-US" dirty="0" smtClean="0"/>
              <a:t>on PipeCleaner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7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The Context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83209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PipeCleaner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895B8F-643F-DA49-B2E1-BFD20CB3F714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PipeCleaner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30</a:t>
            </a:fld>
            <a:endParaRPr lang="en-AU" dirty="0"/>
          </a:p>
        </p:txBody>
      </p:sp>
      <p:pic>
        <p:nvPicPr>
          <p:cNvPr id="7" name="Picture 6" descr="Screen Shot 2014-06-27 at 11.52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68760"/>
            <a:ext cx="7188200" cy="393700"/>
          </a:xfrm>
          <a:prstGeom prst="rect">
            <a:avLst/>
          </a:prstGeom>
        </p:spPr>
      </p:pic>
      <p:pic>
        <p:nvPicPr>
          <p:cNvPr id="9" name="Picture 8" descr="ven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988840"/>
            <a:ext cx="5940152" cy="42429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51720" y="3573016"/>
            <a:ext cx="17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FalsePositive.vcf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91880" y="5805264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TruePositive.vcf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868926" y="3573016"/>
            <a:ext cx="1864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FalseNegative.vcf</a:t>
            </a:r>
            <a:endParaRPr lang="en-US" sz="160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4355976" y="4365104"/>
            <a:ext cx="0" cy="14401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57488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77875"/>
          </a:xfrm>
        </p:spPr>
        <p:txBody>
          <a:bodyPr/>
          <a:lstStyle/>
          <a:p>
            <a:r>
              <a:rPr lang="en-US" dirty="0" smtClean="0"/>
              <a:t>Data 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0469EB-D1D1-CC49-9AB3-6582F054C06D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PipeCleaner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31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368" y="1118884"/>
            <a:ext cx="546901" cy="5469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74119" y="687741"/>
            <a:ext cx="7873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Patient Sample</a:t>
            </a:r>
            <a:endParaRPr lang="en-US" sz="1050" dirty="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4109237" y="3559805"/>
            <a:ext cx="1758907" cy="301243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Pipeline Under Test</a:t>
            </a:r>
          </a:p>
        </p:txBody>
      </p:sp>
      <p:sp>
        <p:nvSpPr>
          <p:cNvPr id="18" name="Document 17"/>
          <p:cNvSpPr/>
          <p:nvPr/>
        </p:nvSpPr>
        <p:spPr bwMode="auto">
          <a:xfrm>
            <a:off x="5004048" y="2759912"/>
            <a:ext cx="360040" cy="343277"/>
          </a:xfrm>
          <a:prstGeom prst="flowChart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64088" y="2708920"/>
            <a:ext cx="1152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>
                <a:solidFill>
                  <a:srgbClr val="4F81BD"/>
                </a:solidFill>
              </a:rPr>
              <a:t>PipeCleaner configuration</a:t>
            </a:r>
          </a:p>
        </p:txBody>
      </p:sp>
      <p:cxnSp>
        <p:nvCxnSpPr>
          <p:cNvPr id="20" name="Elbow Connector 19"/>
          <p:cNvCxnSpPr>
            <a:stCxn id="18" idx="1"/>
            <a:endCxn id="12" idx="3"/>
          </p:cNvCxnSpPr>
          <p:nvPr/>
        </p:nvCxnSpPr>
        <p:spPr bwMode="auto">
          <a:xfrm rot="10800000">
            <a:off x="4395050" y="2931551"/>
            <a:ext cx="608999" cy="1"/>
          </a:xfrm>
          <a:prstGeom prst="bentConnector3">
            <a:avLst>
              <a:gd name="adj1" fmla="val 50000"/>
            </a:avLst>
          </a:prstGeom>
          <a:ln w="15875" cmpd="sng">
            <a:solidFill>
              <a:schemeClr val="accent6"/>
            </a:solidFill>
            <a:prstDash val="sysDash"/>
            <a:headEnd type="none" w="med" len="med"/>
            <a:tailEnd type="arrow" w="sm" len="sm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357" y="804129"/>
            <a:ext cx="1453030" cy="968687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 bwMode="auto">
          <a:xfrm flipH="1">
            <a:off x="3441270" y="1392335"/>
            <a:ext cx="444283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3920648" y="673285"/>
            <a:ext cx="9612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Sequencer</a:t>
            </a:r>
            <a:endParaRPr lang="en-US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5346411" y="810001"/>
            <a:ext cx="1286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 err="1" smtClean="0"/>
              <a:t>known.fastq.gz</a:t>
            </a:r>
            <a:endParaRPr lang="en-US" sz="1050" i="1" dirty="0" smtClean="0"/>
          </a:p>
        </p:txBody>
      </p:sp>
      <p:sp>
        <p:nvSpPr>
          <p:cNvPr id="43" name="Multidocument 42"/>
          <p:cNvSpPr/>
          <p:nvPr/>
        </p:nvSpPr>
        <p:spPr bwMode="auto">
          <a:xfrm>
            <a:off x="5520706" y="1143651"/>
            <a:ext cx="514399" cy="485149"/>
          </a:xfrm>
          <a:prstGeom prst="flowChartMulti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44" name="Elbow Connector 43"/>
          <p:cNvCxnSpPr>
            <a:stCxn id="43" idx="2"/>
            <a:endCxn id="97" idx="0"/>
          </p:cNvCxnSpPr>
          <p:nvPr/>
        </p:nvCxnSpPr>
        <p:spPr bwMode="auto">
          <a:xfrm rot="5400000">
            <a:off x="4257222" y="1300683"/>
            <a:ext cx="1175171" cy="1794659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prstDash val="sysDash"/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592681" y="1943108"/>
            <a:ext cx="516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OR</a:t>
            </a:r>
          </a:p>
        </p:txBody>
      </p:sp>
      <p:cxnSp>
        <p:nvCxnSpPr>
          <p:cNvPr id="54" name="Straight Arrow Connector 53"/>
          <p:cNvCxnSpPr/>
          <p:nvPr/>
        </p:nvCxnSpPr>
        <p:spPr bwMode="auto">
          <a:xfrm flipH="1">
            <a:off x="5063821" y="1380193"/>
            <a:ext cx="444283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9" name="Document 58"/>
          <p:cNvSpPr/>
          <p:nvPr/>
        </p:nvSpPr>
        <p:spPr bwMode="auto">
          <a:xfrm>
            <a:off x="6778736" y="1124744"/>
            <a:ext cx="458951" cy="429118"/>
          </a:xfrm>
          <a:prstGeom prst="flowChart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33329" y="810343"/>
            <a:ext cx="9223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 err="1" smtClean="0"/>
              <a:t>expect.vcf</a:t>
            </a:r>
            <a:endParaRPr lang="en-US" sz="1050" i="1" dirty="0" smtClean="0"/>
          </a:p>
        </p:txBody>
      </p:sp>
      <p:sp>
        <p:nvSpPr>
          <p:cNvPr id="68" name="TextBox 67"/>
          <p:cNvSpPr txBox="1"/>
          <p:nvPr/>
        </p:nvSpPr>
        <p:spPr>
          <a:xfrm>
            <a:off x="4083703" y="1933193"/>
            <a:ext cx="14816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 smtClean="0"/>
              <a:t>Known  samples</a:t>
            </a:r>
          </a:p>
        </p:txBody>
      </p:sp>
      <p:sp>
        <p:nvSpPr>
          <p:cNvPr id="71" name="Document 70"/>
          <p:cNvSpPr/>
          <p:nvPr/>
        </p:nvSpPr>
        <p:spPr bwMode="auto">
          <a:xfrm>
            <a:off x="1433187" y="2296565"/>
            <a:ext cx="458951" cy="429118"/>
          </a:xfrm>
          <a:prstGeom prst="flowChart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58318" y="2310988"/>
            <a:ext cx="9223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 err="1" smtClean="0"/>
              <a:t>expect.vcf</a:t>
            </a:r>
            <a:endParaRPr lang="en-US" sz="1050" i="1" dirty="0" smtClean="0"/>
          </a:p>
        </p:txBody>
      </p:sp>
      <p:sp>
        <p:nvSpPr>
          <p:cNvPr id="73" name="Document 72"/>
          <p:cNvSpPr/>
          <p:nvPr/>
        </p:nvSpPr>
        <p:spPr bwMode="auto">
          <a:xfrm>
            <a:off x="1433187" y="3730622"/>
            <a:ext cx="458951" cy="429118"/>
          </a:xfrm>
          <a:prstGeom prst="flowChart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79512" y="3789040"/>
            <a:ext cx="1286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 err="1" smtClean="0"/>
              <a:t>synthetic.fastq.gz</a:t>
            </a:r>
            <a:endParaRPr lang="en-US" sz="1050" i="1" dirty="0" smtClean="0"/>
          </a:p>
        </p:txBody>
      </p:sp>
      <p:cxnSp>
        <p:nvCxnSpPr>
          <p:cNvPr id="75" name="Elbow Connector 74"/>
          <p:cNvCxnSpPr/>
          <p:nvPr/>
        </p:nvCxnSpPr>
        <p:spPr bwMode="auto">
          <a:xfrm rot="5400000">
            <a:off x="1503711" y="2854677"/>
            <a:ext cx="317902" cy="3176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prstDash val="sysDash"/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 bwMode="auto">
          <a:xfrm>
            <a:off x="1031207" y="3015216"/>
            <a:ext cx="1262910" cy="301243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pc-</a:t>
            </a:r>
            <a:r>
              <a:rPr lang="en-US" sz="1150" dirty="0" err="1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readsim</a:t>
            </a:r>
            <a:endParaRPr lang="en-US" sz="115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83" name="Rounded Rectangle 82"/>
          <p:cNvSpPr/>
          <p:nvPr/>
        </p:nvSpPr>
        <p:spPr bwMode="auto">
          <a:xfrm>
            <a:off x="1031207" y="1635966"/>
            <a:ext cx="1262910" cy="301243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pc-</a:t>
            </a:r>
            <a:r>
              <a:rPr lang="en-US" sz="1150" dirty="0" err="1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vcfgen</a:t>
            </a:r>
            <a:endParaRPr lang="en-US" sz="115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85" name="Elbow Connector 84"/>
          <p:cNvCxnSpPr/>
          <p:nvPr/>
        </p:nvCxnSpPr>
        <p:spPr bwMode="auto">
          <a:xfrm rot="16200000" flipH="1">
            <a:off x="1482984" y="2116886"/>
            <a:ext cx="359356" cy="1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prstDash val="sysDash"/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Elbow Connector 89"/>
          <p:cNvCxnSpPr/>
          <p:nvPr/>
        </p:nvCxnSpPr>
        <p:spPr bwMode="auto">
          <a:xfrm rot="16200000" flipH="1">
            <a:off x="1455580" y="3523539"/>
            <a:ext cx="414163" cy="1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prstDash val="sysDash"/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 bwMode="auto">
          <a:xfrm>
            <a:off x="3828741" y="2785598"/>
            <a:ext cx="237472" cy="216024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3504065" y="2789308"/>
            <a:ext cx="237472" cy="216024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104" name="Elbow Connector 103"/>
          <p:cNvCxnSpPr>
            <a:stCxn id="73" idx="3"/>
            <a:endCxn id="103" idx="0"/>
          </p:cNvCxnSpPr>
          <p:nvPr/>
        </p:nvCxnSpPr>
        <p:spPr bwMode="auto">
          <a:xfrm flipV="1">
            <a:off x="1892138" y="2789308"/>
            <a:ext cx="1730663" cy="1155873"/>
          </a:xfrm>
          <a:prstGeom prst="bentConnector4">
            <a:avLst>
              <a:gd name="adj1" fmla="val 46570"/>
              <a:gd name="adj2" fmla="val 149691"/>
            </a:avLst>
          </a:prstGeom>
          <a:ln>
            <a:solidFill>
              <a:schemeClr val="accent1"/>
            </a:solidFill>
            <a:prstDash val="sysDash"/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 bwMode="auto">
          <a:xfrm>
            <a:off x="3132139" y="2780928"/>
            <a:ext cx="1262910" cy="301243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PipeCleaner</a:t>
            </a:r>
          </a:p>
        </p:txBody>
      </p:sp>
      <p:cxnSp>
        <p:nvCxnSpPr>
          <p:cNvPr id="117" name="Elbow Connector 116"/>
          <p:cNvCxnSpPr>
            <a:stCxn id="12" idx="2"/>
            <a:endCxn id="11" idx="1"/>
          </p:cNvCxnSpPr>
          <p:nvPr/>
        </p:nvCxnSpPr>
        <p:spPr bwMode="auto">
          <a:xfrm rot="16200000" flipH="1">
            <a:off x="3622287" y="3223477"/>
            <a:ext cx="628256" cy="345643"/>
          </a:xfrm>
          <a:prstGeom prst="bentConnector2">
            <a:avLst/>
          </a:prstGeom>
          <a:ln>
            <a:solidFill>
              <a:schemeClr val="accent1"/>
            </a:solidFill>
            <a:prstDash val="sysDash"/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0" name="Document 119"/>
          <p:cNvSpPr/>
          <p:nvPr/>
        </p:nvSpPr>
        <p:spPr bwMode="auto">
          <a:xfrm>
            <a:off x="4759216" y="4286698"/>
            <a:ext cx="458951" cy="429118"/>
          </a:xfrm>
          <a:prstGeom prst="flowChart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1" name="Document 120"/>
          <p:cNvSpPr/>
          <p:nvPr/>
        </p:nvSpPr>
        <p:spPr bwMode="auto">
          <a:xfrm>
            <a:off x="3176722" y="4293096"/>
            <a:ext cx="458951" cy="429118"/>
          </a:xfrm>
          <a:prstGeom prst="flowChart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965400" y="4032782"/>
            <a:ext cx="9223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 err="1" smtClean="0"/>
              <a:t>expect.vcf</a:t>
            </a:r>
            <a:endParaRPr lang="en-US" sz="1050" i="1" dirty="0" smtClean="0"/>
          </a:p>
        </p:txBody>
      </p:sp>
      <p:sp>
        <p:nvSpPr>
          <p:cNvPr id="123" name="TextBox 122"/>
          <p:cNvSpPr txBox="1"/>
          <p:nvPr/>
        </p:nvSpPr>
        <p:spPr>
          <a:xfrm>
            <a:off x="5063821" y="4032782"/>
            <a:ext cx="9223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 err="1" smtClean="0"/>
              <a:t>actual.vcf</a:t>
            </a:r>
            <a:endParaRPr lang="en-US" sz="1050" i="1" dirty="0" smtClean="0"/>
          </a:p>
        </p:txBody>
      </p:sp>
      <p:cxnSp>
        <p:nvCxnSpPr>
          <p:cNvPr id="124" name="Elbow Connector 123"/>
          <p:cNvCxnSpPr>
            <a:stCxn id="11" idx="2"/>
            <a:endCxn id="120" idx="0"/>
          </p:cNvCxnSpPr>
          <p:nvPr/>
        </p:nvCxnSpPr>
        <p:spPr bwMode="auto">
          <a:xfrm rot="16200000" flipH="1">
            <a:off x="4775866" y="4073872"/>
            <a:ext cx="425650" cy="1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prstDash val="sysDash"/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6228184" y="1130976"/>
            <a:ext cx="36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Grande"/>
                <a:ea typeface="Lucida Grande"/>
                <a:cs typeface="Lucida Grande"/>
              </a:rPr>
              <a:t>+</a:t>
            </a:r>
            <a:endParaRPr lang="en-US" dirty="0"/>
          </a:p>
        </p:txBody>
      </p:sp>
      <p:sp>
        <p:nvSpPr>
          <p:cNvPr id="129" name="Rounded Rectangle 128"/>
          <p:cNvSpPr/>
          <p:nvPr/>
        </p:nvSpPr>
        <p:spPr bwMode="auto">
          <a:xfrm>
            <a:off x="3561596" y="4921978"/>
            <a:ext cx="1262910" cy="301243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PC Reporting</a:t>
            </a:r>
          </a:p>
        </p:txBody>
      </p:sp>
      <p:cxnSp>
        <p:nvCxnSpPr>
          <p:cNvPr id="130" name="Elbow Connector 129"/>
          <p:cNvCxnSpPr>
            <a:stCxn id="121" idx="3"/>
            <a:endCxn id="129" idx="0"/>
          </p:cNvCxnSpPr>
          <p:nvPr/>
        </p:nvCxnSpPr>
        <p:spPr bwMode="auto">
          <a:xfrm>
            <a:off x="3635673" y="4507655"/>
            <a:ext cx="557378" cy="414323"/>
          </a:xfrm>
          <a:prstGeom prst="bentConnector2">
            <a:avLst/>
          </a:prstGeom>
          <a:ln>
            <a:solidFill>
              <a:schemeClr val="accent1"/>
            </a:solidFill>
            <a:prstDash val="sysDash"/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Elbow Connector 132"/>
          <p:cNvCxnSpPr>
            <a:stCxn id="120" idx="1"/>
            <a:endCxn id="129" idx="0"/>
          </p:cNvCxnSpPr>
          <p:nvPr/>
        </p:nvCxnSpPr>
        <p:spPr bwMode="auto">
          <a:xfrm rot="10800000" flipV="1">
            <a:off x="4193052" y="4501256"/>
            <a:ext cx="566165" cy="420721"/>
          </a:xfrm>
          <a:prstGeom prst="bentConnector2">
            <a:avLst/>
          </a:prstGeom>
          <a:ln>
            <a:solidFill>
              <a:schemeClr val="accent1"/>
            </a:solidFill>
            <a:prstDash val="sysDash"/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6" name="Document 135"/>
          <p:cNvSpPr/>
          <p:nvPr/>
        </p:nvSpPr>
        <p:spPr bwMode="auto">
          <a:xfrm>
            <a:off x="2699792" y="5592170"/>
            <a:ext cx="458951" cy="429118"/>
          </a:xfrm>
          <a:prstGeom prst="flowChart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7" name="Document 136"/>
          <p:cNvSpPr/>
          <p:nvPr/>
        </p:nvSpPr>
        <p:spPr bwMode="auto">
          <a:xfrm>
            <a:off x="3951054" y="5592170"/>
            <a:ext cx="458951" cy="429118"/>
          </a:xfrm>
          <a:prstGeom prst="flowChart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8" name="Document 137"/>
          <p:cNvSpPr/>
          <p:nvPr/>
        </p:nvSpPr>
        <p:spPr bwMode="auto">
          <a:xfrm>
            <a:off x="5292080" y="5592170"/>
            <a:ext cx="458951" cy="429118"/>
          </a:xfrm>
          <a:prstGeom prst="flowChart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139" name="Elbow Connector 138"/>
          <p:cNvCxnSpPr>
            <a:stCxn id="129" idx="2"/>
            <a:endCxn id="138" idx="0"/>
          </p:cNvCxnSpPr>
          <p:nvPr/>
        </p:nvCxnSpPr>
        <p:spPr bwMode="auto">
          <a:xfrm rot="16200000" flipH="1">
            <a:off x="4672829" y="4743442"/>
            <a:ext cx="368949" cy="1328505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prstDash val="sysDash"/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Elbow Connector 145"/>
          <p:cNvCxnSpPr>
            <a:stCxn id="129" idx="2"/>
            <a:endCxn id="136" idx="0"/>
          </p:cNvCxnSpPr>
          <p:nvPr/>
        </p:nvCxnSpPr>
        <p:spPr bwMode="auto">
          <a:xfrm rot="5400000">
            <a:off x="3376686" y="4775804"/>
            <a:ext cx="368949" cy="1263783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prstDash val="sysDash"/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Elbow Connector 149"/>
          <p:cNvCxnSpPr>
            <a:stCxn id="129" idx="2"/>
            <a:endCxn id="137" idx="0"/>
          </p:cNvCxnSpPr>
          <p:nvPr/>
        </p:nvCxnSpPr>
        <p:spPr bwMode="auto">
          <a:xfrm rot="5400000">
            <a:off x="4002317" y="5401435"/>
            <a:ext cx="368949" cy="12521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prstDash val="sysDash"/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2195736" y="6055404"/>
            <a:ext cx="12605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 err="1" smtClean="0"/>
              <a:t>FalsePositive.vcf</a:t>
            </a:r>
            <a:endParaRPr lang="en-US" sz="1050" i="1" dirty="0" smtClean="0"/>
          </a:p>
        </p:txBody>
      </p:sp>
      <p:sp>
        <p:nvSpPr>
          <p:cNvPr id="154" name="TextBox 153"/>
          <p:cNvSpPr txBox="1"/>
          <p:nvPr/>
        </p:nvSpPr>
        <p:spPr>
          <a:xfrm>
            <a:off x="5039647" y="6055404"/>
            <a:ext cx="12605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 err="1" smtClean="0"/>
              <a:t>FalseNegative.vcf</a:t>
            </a:r>
            <a:endParaRPr lang="en-US" sz="1050" i="1" dirty="0" smtClean="0"/>
          </a:p>
        </p:txBody>
      </p:sp>
      <p:sp>
        <p:nvSpPr>
          <p:cNvPr id="155" name="TextBox 154"/>
          <p:cNvSpPr txBox="1"/>
          <p:nvPr/>
        </p:nvSpPr>
        <p:spPr>
          <a:xfrm>
            <a:off x="3599487" y="6055404"/>
            <a:ext cx="12605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 err="1" smtClean="0"/>
              <a:t>TruePositive.vcf</a:t>
            </a:r>
            <a:endParaRPr lang="en-US" sz="1050" i="1" dirty="0" smtClean="0"/>
          </a:p>
        </p:txBody>
      </p:sp>
      <p:sp>
        <p:nvSpPr>
          <p:cNvPr id="157" name="TextBox 156"/>
          <p:cNvSpPr txBox="1"/>
          <p:nvPr/>
        </p:nvSpPr>
        <p:spPr>
          <a:xfrm>
            <a:off x="2403947" y="1933193"/>
            <a:ext cx="14816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 smtClean="0"/>
              <a:t>Synthetic samples</a:t>
            </a:r>
          </a:p>
        </p:txBody>
      </p:sp>
      <p:sp>
        <p:nvSpPr>
          <p:cNvPr id="159" name="Document 158"/>
          <p:cNvSpPr/>
          <p:nvPr/>
        </p:nvSpPr>
        <p:spPr bwMode="auto">
          <a:xfrm>
            <a:off x="323528" y="2996952"/>
            <a:ext cx="360040" cy="343277"/>
          </a:xfrm>
          <a:prstGeom prst="flowChart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160" name="Elbow Connector 159"/>
          <p:cNvCxnSpPr>
            <a:stCxn id="159" idx="3"/>
            <a:endCxn id="78" idx="1"/>
          </p:cNvCxnSpPr>
          <p:nvPr/>
        </p:nvCxnSpPr>
        <p:spPr bwMode="auto">
          <a:xfrm flipV="1">
            <a:off x="683568" y="3165838"/>
            <a:ext cx="347639" cy="2753"/>
          </a:xfrm>
          <a:prstGeom prst="bentConnector3">
            <a:avLst>
              <a:gd name="adj1" fmla="val 50000"/>
            </a:avLst>
          </a:prstGeom>
          <a:ln w="15875" cmpd="sng">
            <a:solidFill>
              <a:schemeClr val="accent6"/>
            </a:solidFill>
            <a:prstDash val="sysDash"/>
            <a:headEnd type="none" w="med" len="med"/>
            <a:tailEnd type="arrow" w="sm" len="sm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35497" y="3356992"/>
            <a:ext cx="1008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i="1" dirty="0" smtClean="0">
                <a:solidFill>
                  <a:srgbClr val="4F81BD"/>
                </a:solidFill>
              </a:rPr>
              <a:t>Read Simulator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026722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err="1" smtClean="0"/>
              <a:t>VariantViewer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07000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7656"/>
          </a:xfrm>
        </p:spPr>
        <p:txBody>
          <a:bodyPr/>
          <a:lstStyle/>
          <a:p>
            <a:r>
              <a:rPr lang="en-US" dirty="0" smtClean="0"/>
              <a:t>Cloud Version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7EE766-AA5F-674D-B6C9-4AE6D27BFBBF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PipeCleaner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33</a:t>
            </a:fld>
            <a:endParaRPr lang="en-AU" dirty="0"/>
          </a:p>
        </p:txBody>
      </p:sp>
      <p:pic>
        <p:nvPicPr>
          <p:cNvPr id="8" name="Picture 7" descr="Screen Shot 2014-12-05 at 10.32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874" y="764704"/>
            <a:ext cx="6672025" cy="5229200"/>
          </a:xfrm>
          <a:prstGeom prst="rect">
            <a:avLst/>
          </a:prstGeom>
        </p:spPr>
      </p:pic>
      <p:pic>
        <p:nvPicPr>
          <p:cNvPr id="9" name="Picture 8" descr="Screen Shot 2014-12-05 at 10.33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308" y="3175737"/>
            <a:ext cx="392486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18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7656"/>
          </a:xfrm>
        </p:spPr>
        <p:txBody>
          <a:bodyPr/>
          <a:lstStyle/>
          <a:p>
            <a:r>
              <a:rPr lang="en-US" dirty="0" smtClean="0"/>
              <a:t>Cloud </a:t>
            </a:r>
            <a:r>
              <a:rPr lang="en-US" dirty="0" smtClean="0"/>
              <a:t>Version </a:t>
            </a:r>
            <a:r>
              <a:rPr lang="en-US" sz="3200" i="1" dirty="0" smtClean="0"/>
              <a:t>“</a:t>
            </a:r>
            <a:r>
              <a:rPr lang="en-US" sz="3200" i="1" dirty="0" smtClean="0"/>
              <a:t>PathOS-lite”</a:t>
            </a:r>
            <a:endParaRPr lang="en-US" sz="32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7EE766-AA5F-674D-B6C9-4AE6D27BFBBF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PipeCleaner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34</a:t>
            </a:fld>
            <a:endParaRPr lang="en-AU" dirty="0"/>
          </a:p>
        </p:txBody>
      </p:sp>
      <p:pic>
        <p:nvPicPr>
          <p:cNvPr id="3" name="Picture 2" descr="Screen Shot 2014-12-05 at 10.37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0768"/>
            <a:ext cx="5705378" cy="49074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73209" y="980728"/>
            <a:ext cx="2813591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Todo</a:t>
            </a:r>
            <a:r>
              <a:rPr lang="en-US" dirty="0" smtClean="0"/>
              <a:t> List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Embedded JS browser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Multi-sample VCFs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gVCF</a:t>
            </a:r>
            <a:r>
              <a:rPr lang="en-US" dirty="0" smtClean="0"/>
              <a:t> support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Export VCF files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Add user annotations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Automatic annotation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Publicise availability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023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The Future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083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Pipeline…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6728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800" dirty="0" smtClean="0"/>
              <a:t>Pluggable modular pipelines (using </a:t>
            </a:r>
            <a:r>
              <a:rPr lang="en-US" sz="2800" dirty="0" err="1" smtClean="0"/>
              <a:t>bpipe</a:t>
            </a:r>
            <a:r>
              <a:rPr lang="en-US" sz="2800" dirty="0" smtClean="0"/>
              <a:t>)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Upload existing FASTQ, BAM and VCF files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PipeCleaner for Pipeline validation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Include CNV and fusion modules</a:t>
            </a:r>
          </a:p>
          <a:p>
            <a:pPr>
              <a:lnSpc>
                <a:spcPct val="120000"/>
              </a:lnSpc>
            </a:pPr>
            <a:r>
              <a:rPr lang="en-US" sz="2800" dirty="0" err="1" smtClean="0"/>
              <a:t>Drugability</a:t>
            </a:r>
            <a:r>
              <a:rPr lang="en-US" sz="2800" dirty="0" smtClean="0"/>
              <a:t> of variants and clinical trials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Write paper…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909D446-F755-6741-9558-64236CDA12E8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36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402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Towards automated curation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129614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800" dirty="0" smtClean="0"/>
              <a:t>Four key dimensions for a variant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CB263C-4817-5745-94A7-436F08CE4055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37</a:t>
            </a:fld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828825" y="1916832"/>
            <a:ext cx="421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Artifact Score: assay specific </a:t>
            </a:r>
            <a:r>
              <a:rPr lang="en-US" dirty="0" err="1" smtClean="0"/>
              <a:t>probablity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8825" y="2924944"/>
            <a:ext cx="522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Database/Literature Score: categorical/qualitative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8825" y="3933056"/>
            <a:ext cx="5060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Pathogenicity Score: context specific probability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8825" y="4941168"/>
            <a:ext cx="4444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Actionability </a:t>
            </a:r>
            <a:r>
              <a:rPr lang="en-US" dirty="0"/>
              <a:t>Score: categorical/qualitative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384425" y="2420888"/>
            <a:ext cx="4625975" cy="216024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8000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394297" y="3453003"/>
            <a:ext cx="4625975" cy="216024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0" scaled="1"/>
            <a:tileRect/>
          </a:gradFill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404169" y="4485118"/>
            <a:ext cx="4625975" cy="216024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/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414041" y="5517232"/>
            <a:ext cx="4625975" cy="216024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3608" y="2252772"/>
            <a:ext cx="14401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Resulting from technical errors in panel processing</a:t>
            </a:r>
            <a:endParaRPr lang="en-US" sz="11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7164288" y="2252772"/>
            <a:ext cx="14401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Free of technical errors in panel processing</a:t>
            </a:r>
            <a:endParaRPr lang="en-US" sz="1100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1043608" y="3260884"/>
            <a:ext cx="15841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No known occurrences in data sources</a:t>
            </a:r>
            <a:endParaRPr lang="en-US" sz="1100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7164288" y="3260884"/>
            <a:ext cx="1440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Expert curated in multiple databases</a:t>
            </a:r>
            <a:endParaRPr lang="en-US" sz="110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1043608" y="4437112"/>
            <a:ext cx="14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Benign</a:t>
            </a:r>
            <a:endParaRPr lang="en-US" sz="1100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7164288" y="4437112"/>
            <a:ext cx="14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Pathogenic</a:t>
            </a:r>
            <a:endParaRPr lang="en-US" sz="1100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1043608" y="5277108"/>
            <a:ext cx="1440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No known therapy for this variant</a:t>
            </a:r>
            <a:endParaRPr lang="en-US" sz="11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7164288" y="5277108"/>
            <a:ext cx="144016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PBS approved therapy or open clinical trial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446734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Targets (2015)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Pluggable pipeline with </a:t>
            </a:r>
            <a:r>
              <a:rPr lang="en-US" dirty="0" err="1" smtClean="0"/>
              <a:t>dockerised</a:t>
            </a:r>
            <a:r>
              <a:rPr lang="en-US" dirty="0" smtClean="0"/>
              <a:t> deployment</a:t>
            </a:r>
          </a:p>
          <a:p>
            <a:r>
              <a:rPr lang="en-US" dirty="0" smtClean="0"/>
              <a:t>Pluggable data source federator for scalable annotation</a:t>
            </a:r>
          </a:p>
          <a:p>
            <a:r>
              <a:rPr lang="en-US" dirty="0" smtClean="0"/>
              <a:t>Drug / therapy data sources</a:t>
            </a:r>
          </a:p>
          <a:p>
            <a:r>
              <a:rPr lang="en-US" dirty="0" smtClean="0"/>
              <a:t>Clinical trial data sources</a:t>
            </a:r>
          </a:p>
          <a:p>
            <a:r>
              <a:rPr lang="en-US" dirty="0" smtClean="0"/>
              <a:t>Sample cohorts and relationship graphs (</a:t>
            </a:r>
            <a:r>
              <a:rPr lang="en-US" dirty="0" err="1" smtClean="0"/>
              <a:t>eg</a:t>
            </a:r>
            <a:r>
              <a:rPr lang="en-US" dirty="0" smtClean="0"/>
              <a:t> pedigrees)</a:t>
            </a:r>
          </a:p>
          <a:p>
            <a:r>
              <a:rPr lang="en-US" dirty="0" smtClean="0"/>
              <a:t>PipeCleaner™ for pipeline profiling</a:t>
            </a:r>
            <a:r>
              <a:rPr lang="en-US" dirty="0"/>
              <a:t> </a:t>
            </a:r>
            <a:r>
              <a:rPr lang="en-US" dirty="0" smtClean="0"/>
              <a:t>and comparison</a:t>
            </a:r>
          </a:p>
          <a:p>
            <a:r>
              <a:rPr lang="en-US" dirty="0" err="1" smtClean="0"/>
              <a:t>VcfViewer</a:t>
            </a:r>
            <a:r>
              <a:rPr lang="en-US" dirty="0" smtClean="0"/>
              <a:t> light weight variant annotator</a:t>
            </a:r>
          </a:p>
          <a:p>
            <a:r>
              <a:rPr lang="en-US" dirty="0" smtClean="0"/>
              <a:t>Social networking curation</a:t>
            </a:r>
          </a:p>
          <a:p>
            <a:r>
              <a:rPr lang="en-US" dirty="0" smtClean="0"/>
              <a:t>Pipeline artifact modeling for panels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25C7F7D-8FF4-AF4F-98DD-99A58CC7E33D}" type="datetime5">
              <a:rPr lang="en-AU" smtClean="0"/>
              <a:t>5-Dec-14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Architecture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38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9614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5 years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Scalability in every dimension</a:t>
            </a:r>
          </a:p>
          <a:p>
            <a:pPr lvl="1"/>
            <a:r>
              <a:rPr lang="en-US" dirty="0" smtClean="0"/>
              <a:t>read length (46 reads with no errors !)</a:t>
            </a:r>
          </a:p>
          <a:p>
            <a:pPr lvl="1"/>
            <a:r>
              <a:rPr lang="en-US" dirty="0" smtClean="0"/>
              <a:t>single molecule sequencing</a:t>
            </a:r>
            <a:endParaRPr lang="en-US" dirty="0"/>
          </a:p>
          <a:p>
            <a:pPr lvl="1"/>
            <a:r>
              <a:rPr lang="en-US" dirty="0" smtClean="0"/>
              <a:t>larger regions, more genes, more depth, W[EG]S</a:t>
            </a:r>
          </a:p>
          <a:p>
            <a:pPr lvl="1"/>
            <a:r>
              <a:rPr lang="en-US" dirty="0" smtClean="0"/>
              <a:t>more biopsies per patient</a:t>
            </a:r>
          </a:p>
          <a:p>
            <a:pPr lvl="2"/>
            <a:r>
              <a:rPr lang="en-US" dirty="0" smtClean="0"/>
              <a:t>liquid, spatial, temporal</a:t>
            </a:r>
          </a:p>
          <a:p>
            <a:pPr lvl="1"/>
            <a:r>
              <a:rPr lang="en-US" dirty="0" err="1" smtClean="0"/>
              <a:t>ncRNA</a:t>
            </a:r>
            <a:endParaRPr lang="en-US" dirty="0" smtClean="0"/>
          </a:p>
          <a:p>
            <a:pPr lvl="1"/>
            <a:r>
              <a:rPr lang="en-US" dirty="0" smtClean="0"/>
              <a:t>scalable compute resources</a:t>
            </a:r>
          </a:p>
          <a:p>
            <a:pPr lvl="2"/>
            <a:r>
              <a:rPr lang="en-US" dirty="0" smtClean="0"/>
              <a:t>on-demand processor instances</a:t>
            </a:r>
          </a:p>
          <a:p>
            <a:pPr lvl="2"/>
            <a:r>
              <a:rPr lang="en-US" dirty="0" smtClean="0"/>
              <a:t>cloud based resources</a:t>
            </a:r>
          </a:p>
          <a:p>
            <a:pPr lvl="2"/>
            <a:r>
              <a:rPr lang="en-US" dirty="0" smtClean="0"/>
              <a:t>outsourced 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25C7F7D-8FF4-AF4F-98DD-99A58CC7E33D}" type="datetime5">
              <a:rPr lang="en-AU" smtClean="0"/>
              <a:t>5-Dec-14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Architecture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39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193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</a:t>
            </a:r>
            <a:r>
              <a:rPr lang="en-US" dirty="0" smtClean="0"/>
              <a:t>with pathology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5400899"/>
          </a:xfrm>
        </p:spPr>
        <p:txBody>
          <a:bodyPr>
            <a:normAutofit fontScale="92500" lnSpcReduction="10000"/>
          </a:bodyPr>
          <a:lstStyle/>
          <a:p>
            <a:r>
              <a:rPr lang="en-US" sz="1400" dirty="0"/>
              <a:t>Not </a:t>
            </a:r>
            <a:r>
              <a:rPr lang="en-US" sz="1400" dirty="0" smtClean="0"/>
              <a:t>scalable for NGS </a:t>
            </a:r>
            <a:r>
              <a:rPr lang="en-US" sz="1400" dirty="0"/>
              <a:t>data </a:t>
            </a:r>
            <a:r>
              <a:rPr lang="en-US" sz="1400" dirty="0" smtClean="0"/>
              <a:t>generated, in the future…</a:t>
            </a:r>
            <a:endParaRPr lang="en-US" sz="1400" dirty="0"/>
          </a:p>
          <a:p>
            <a:pPr lvl="1"/>
            <a:r>
              <a:rPr lang="en-US" sz="1400" dirty="0" smtClean="0"/>
              <a:t>Multi-</a:t>
            </a:r>
            <a:r>
              <a:rPr lang="en-US" sz="1400" dirty="0"/>
              <a:t>gene panels: 50 – 200+ genes</a:t>
            </a:r>
          </a:p>
          <a:p>
            <a:pPr lvl="1"/>
            <a:r>
              <a:rPr lang="en-US" sz="1400" dirty="0"/>
              <a:t>Deep sequencing: low frequency variants</a:t>
            </a:r>
          </a:p>
          <a:p>
            <a:pPr lvl="1"/>
            <a:r>
              <a:rPr lang="en-US" sz="1400" dirty="0"/>
              <a:t>High </a:t>
            </a:r>
            <a:r>
              <a:rPr lang="en-US" sz="1400" dirty="0" smtClean="0"/>
              <a:t>throughput</a:t>
            </a:r>
            <a:r>
              <a:rPr lang="en-US" sz="1400" dirty="0"/>
              <a:t>: 100’s samples per seq. run</a:t>
            </a:r>
          </a:p>
          <a:p>
            <a:pPr lvl="1"/>
            <a:r>
              <a:rPr lang="en-US" sz="1400" dirty="0"/>
              <a:t>More false positives</a:t>
            </a:r>
          </a:p>
          <a:p>
            <a:pPr lvl="1"/>
            <a:r>
              <a:rPr lang="en-US" sz="1400" dirty="0"/>
              <a:t>More polymorphisms</a:t>
            </a:r>
          </a:p>
          <a:p>
            <a:pPr lvl="1"/>
            <a:r>
              <a:rPr lang="en-US" sz="1400" dirty="0"/>
              <a:t>More VUS</a:t>
            </a:r>
          </a:p>
          <a:p>
            <a:r>
              <a:rPr lang="en-US" sz="1400" dirty="0"/>
              <a:t>Not scalable for analysis</a:t>
            </a:r>
          </a:p>
          <a:p>
            <a:pPr lvl="1"/>
            <a:r>
              <a:rPr lang="en-US" sz="1400" dirty="0"/>
              <a:t>People limited: </a:t>
            </a:r>
            <a:r>
              <a:rPr lang="en-US" sz="1400" dirty="0" smtClean="0"/>
              <a:t>the number of minutes </a:t>
            </a:r>
            <a:r>
              <a:rPr lang="en-US" sz="1400" dirty="0"/>
              <a:t>per variant</a:t>
            </a:r>
          </a:p>
          <a:p>
            <a:pPr lvl="2"/>
            <a:r>
              <a:rPr lang="en-US" sz="1400" dirty="0" smtClean="0"/>
              <a:t>Molecular Pathologists</a:t>
            </a:r>
            <a:endParaRPr lang="en-US" sz="1400" dirty="0"/>
          </a:p>
          <a:p>
            <a:pPr lvl="2"/>
            <a:r>
              <a:rPr lang="en-US" sz="1400" dirty="0" smtClean="0"/>
              <a:t>Curators</a:t>
            </a:r>
            <a:endParaRPr lang="en-US" sz="1400" dirty="0"/>
          </a:p>
          <a:p>
            <a:pPr lvl="2"/>
            <a:r>
              <a:rPr lang="en-US" sz="1400" dirty="0"/>
              <a:t>Bioinformaticians</a:t>
            </a:r>
          </a:p>
          <a:p>
            <a:pPr lvl="1"/>
            <a:r>
              <a:rPr lang="en-US" sz="1400" dirty="0"/>
              <a:t>More databases</a:t>
            </a:r>
          </a:p>
          <a:p>
            <a:pPr lvl="2"/>
            <a:r>
              <a:rPr lang="en-US" sz="1400" dirty="0" smtClean="0"/>
              <a:t>inconsistent </a:t>
            </a:r>
            <a:r>
              <a:rPr lang="en-US" sz="1400" dirty="0"/>
              <a:t>nomenclatures, semantics and interfaces</a:t>
            </a:r>
          </a:p>
          <a:p>
            <a:pPr lvl="1"/>
            <a:r>
              <a:rPr lang="en-US" sz="1400" dirty="0"/>
              <a:t>More literature, evidence</a:t>
            </a:r>
          </a:p>
          <a:p>
            <a:pPr lvl="2"/>
            <a:r>
              <a:rPr lang="en-US" sz="1400" dirty="0" smtClean="0"/>
              <a:t>inconsistent </a:t>
            </a:r>
            <a:r>
              <a:rPr lang="en-US" sz="1400" dirty="0"/>
              <a:t>nomenclatures, semantics, </a:t>
            </a:r>
            <a:r>
              <a:rPr lang="en-US" sz="1400" dirty="0" smtClean="0"/>
              <a:t>diseases</a:t>
            </a:r>
          </a:p>
          <a:p>
            <a:pPr lvl="2"/>
            <a:r>
              <a:rPr lang="en-US" sz="1400" dirty="0" smtClean="0"/>
              <a:t>actual variants buried in text or supplementary files</a:t>
            </a:r>
            <a:endParaRPr lang="en-US" sz="1400" dirty="0"/>
          </a:p>
          <a:p>
            <a:r>
              <a:rPr lang="en-US" sz="1400" dirty="0"/>
              <a:t>Lack of clinical </a:t>
            </a:r>
            <a:r>
              <a:rPr lang="en-US" sz="1400" dirty="0" smtClean="0"/>
              <a:t>quality databases</a:t>
            </a:r>
            <a:endParaRPr lang="en-US" sz="1400" dirty="0"/>
          </a:p>
          <a:p>
            <a:pPr lvl="1"/>
            <a:r>
              <a:rPr lang="en-US" sz="1400" dirty="0"/>
              <a:t>Labs aren’t depositing classified variants in the public domain</a:t>
            </a:r>
          </a:p>
          <a:p>
            <a:pPr lvl="2"/>
            <a:r>
              <a:rPr lang="en-US" sz="1400" dirty="0"/>
              <a:t>Legal risks</a:t>
            </a:r>
          </a:p>
          <a:p>
            <a:pPr lvl="2"/>
            <a:r>
              <a:rPr lang="en-US" sz="1400" dirty="0"/>
              <a:t>Commercial reasons </a:t>
            </a:r>
          </a:p>
          <a:p>
            <a:pPr lvl="2"/>
            <a:r>
              <a:rPr lang="en-US" sz="1400" dirty="0"/>
              <a:t>Laziness</a:t>
            </a:r>
          </a:p>
          <a:p>
            <a:pPr lvl="1"/>
            <a:r>
              <a:rPr lang="en-US" sz="1400" dirty="0"/>
              <a:t>If they do, can the data be trusted </a:t>
            </a:r>
            <a:r>
              <a:rPr lang="en-US" sz="1400" dirty="0" smtClean="0"/>
              <a:t>?, what is the evidence recorded</a:t>
            </a: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956E4A-8804-5845-87C6-47FBE6DF90B0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/>
              <a:pPr>
                <a:defRPr/>
              </a:pPr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4019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5 years </a:t>
            </a:r>
            <a:r>
              <a:rPr lang="en-US" dirty="0" smtClean="0"/>
              <a:t>out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hg20, hg21</a:t>
            </a:r>
          </a:p>
          <a:p>
            <a:pPr lvl="1"/>
            <a:r>
              <a:rPr lang="en-US" dirty="0" smtClean="0"/>
              <a:t>Multiple haplotypes</a:t>
            </a:r>
          </a:p>
          <a:p>
            <a:pPr lvl="1"/>
            <a:r>
              <a:rPr lang="en-US" dirty="0" smtClean="0"/>
              <a:t>Multiple ethnicities</a:t>
            </a:r>
          </a:p>
          <a:p>
            <a:pPr lvl="1"/>
            <a:r>
              <a:rPr lang="en-US" dirty="0" smtClean="0"/>
              <a:t>reference </a:t>
            </a:r>
            <a:r>
              <a:rPr lang="en-US" dirty="0"/>
              <a:t>genomes are graphs not linear</a:t>
            </a:r>
          </a:p>
          <a:p>
            <a:r>
              <a:rPr lang="en-US" dirty="0"/>
              <a:t>streaming </a:t>
            </a:r>
            <a:r>
              <a:rPr lang="en-US" dirty="0" smtClean="0"/>
              <a:t>sequencers</a:t>
            </a:r>
          </a:p>
          <a:p>
            <a:pPr lvl="1"/>
            <a:r>
              <a:rPr lang="en-US" dirty="0" err="1" smtClean="0"/>
              <a:t>lossy</a:t>
            </a:r>
            <a:r>
              <a:rPr lang="en-US" dirty="0" smtClean="0"/>
              <a:t> </a:t>
            </a:r>
            <a:r>
              <a:rPr lang="en-US" dirty="0"/>
              <a:t>compression of </a:t>
            </a:r>
            <a:r>
              <a:rPr lang="en-US" dirty="0" smtClean="0"/>
              <a:t>sequencer data </a:t>
            </a:r>
            <a:r>
              <a:rPr lang="en-US" dirty="0" err="1" smtClean="0"/>
              <a:t>eg</a:t>
            </a:r>
            <a:r>
              <a:rPr lang="en-US" dirty="0" smtClean="0"/>
              <a:t> CRAM format</a:t>
            </a:r>
          </a:p>
          <a:p>
            <a:pPr lvl="1"/>
            <a:r>
              <a:rPr lang="en-US" dirty="0" smtClean="0"/>
              <a:t>feedback loop from bioinformatics to sequencer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25C7F7D-8FF4-AF4F-98DD-99A58CC7E33D}" type="datetime5">
              <a:rPr lang="en-AU" smtClean="0"/>
              <a:t>5-Dec-14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Architecture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40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550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5 years </a:t>
            </a:r>
            <a:r>
              <a:rPr lang="en-US" dirty="0" smtClean="0"/>
              <a:t>out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ata sources</a:t>
            </a:r>
          </a:p>
          <a:p>
            <a:pPr lvl="1"/>
            <a:r>
              <a:rPr lang="en-US" dirty="0" smtClean="0"/>
              <a:t>No one DB to rule them all</a:t>
            </a:r>
          </a:p>
          <a:p>
            <a:pPr lvl="2"/>
            <a:r>
              <a:rPr lang="en-US" dirty="0" smtClean="0"/>
              <a:t>fragmented data -&gt; pluggable data federation</a:t>
            </a:r>
          </a:p>
          <a:p>
            <a:pPr lvl="1"/>
            <a:r>
              <a:rPr lang="en-US" dirty="0" smtClean="0"/>
              <a:t>larger coverage – more genes, more variants </a:t>
            </a:r>
          </a:p>
          <a:p>
            <a:pPr lvl="1"/>
            <a:r>
              <a:rPr lang="en-US" dirty="0" smtClean="0"/>
              <a:t>richer phenotype attributes</a:t>
            </a:r>
          </a:p>
          <a:p>
            <a:pPr lvl="1"/>
            <a:r>
              <a:rPr lang="en-US" dirty="0" smtClean="0"/>
              <a:t>Allow for arbitrary key-value pairs for all objects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25C7F7D-8FF4-AF4F-98DD-99A58CC7E33D}" type="datetime5">
              <a:rPr lang="en-AU" smtClean="0"/>
              <a:t>5-Dec-14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Architecture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41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53801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5 years </a:t>
            </a:r>
            <a:r>
              <a:rPr lang="en-US" dirty="0" smtClean="0"/>
              <a:t>out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1447"/>
            <a:ext cx="8229600" cy="1727514"/>
          </a:xfrm>
        </p:spPr>
        <p:txBody>
          <a:bodyPr/>
          <a:lstStyle/>
          <a:p>
            <a:r>
              <a:rPr lang="en-US" dirty="0" smtClean="0"/>
              <a:t>Scalability of human resources</a:t>
            </a:r>
          </a:p>
          <a:p>
            <a:pPr lvl="1"/>
            <a:r>
              <a:rPr lang="en-US" dirty="0" smtClean="0"/>
              <a:t>Virtual </a:t>
            </a:r>
            <a:r>
              <a:rPr lang="en-US" dirty="0"/>
              <a:t>tumour </a:t>
            </a:r>
            <a:r>
              <a:rPr lang="en-US" dirty="0" smtClean="0"/>
              <a:t>board</a:t>
            </a:r>
          </a:p>
          <a:p>
            <a:pPr lvl="2"/>
            <a:r>
              <a:rPr lang="en-US" dirty="0" smtClean="0"/>
              <a:t>Harness distributed expertise asynchronously</a:t>
            </a:r>
          </a:p>
          <a:p>
            <a:pPr lvl="2"/>
            <a:r>
              <a:rPr lang="en-US" dirty="0" smtClean="0"/>
              <a:t>Multi media interaction</a:t>
            </a:r>
          </a:p>
          <a:p>
            <a:pPr lvl="1"/>
            <a:r>
              <a:rPr lang="en-US" dirty="0" err="1" smtClean="0"/>
              <a:t>Thresholding</a:t>
            </a:r>
            <a:r>
              <a:rPr lang="en-US" dirty="0" smtClean="0"/>
              <a:t> attributes - “traffic lights”</a:t>
            </a:r>
          </a:p>
          <a:p>
            <a:pPr lvl="2"/>
            <a:r>
              <a:rPr lang="en-US" dirty="0" smtClean="0"/>
              <a:t>Tune cutoffs to match work force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25C7F7D-8FF4-AF4F-98DD-99A58CC7E33D}" type="datetime5">
              <a:rPr lang="en-AU" smtClean="0"/>
              <a:t>5-Dec-14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Architecture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42</a:t>
            </a:fld>
            <a:endParaRPr lang="en-AU" dirty="0"/>
          </a:p>
        </p:txBody>
      </p:sp>
      <p:sp>
        <p:nvSpPr>
          <p:cNvPr id="7" name="Rectangle 6"/>
          <p:cNvSpPr/>
          <p:nvPr/>
        </p:nvSpPr>
        <p:spPr bwMode="auto">
          <a:xfrm>
            <a:off x="2319674" y="4437112"/>
            <a:ext cx="504056" cy="5760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319674" y="5013176"/>
            <a:ext cx="504056" cy="5760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319674" y="5589240"/>
            <a:ext cx="504056" cy="57606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39754" y="4468470"/>
            <a:ext cx="254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Clearly ‘in’ -&gt; automate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39754" y="5651956"/>
            <a:ext cx="2684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Clearly ‘out’ -&gt; automate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4941168"/>
            <a:ext cx="1057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Attribute</a:t>
            </a:r>
            <a:endParaRPr lang="en-US" dirty="0"/>
          </a:p>
          <a:p>
            <a:pPr algn="r"/>
            <a:r>
              <a:rPr lang="en-US" dirty="0" smtClean="0"/>
              <a:t>value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1380666" y="4468470"/>
            <a:ext cx="0" cy="16968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Curved Connector 15"/>
          <p:cNvCxnSpPr/>
          <p:nvPr/>
        </p:nvCxnSpPr>
        <p:spPr bwMode="auto">
          <a:xfrm rot="16200000" flipH="1">
            <a:off x="1609633" y="4303135"/>
            <a:ext cx="936104" cy="483978"/>
          </a:xfrm>
          <a:prstGeom prst="curvedConnector3">
            <a:avLst>
              <a:gd name="adj1" fmla="val 99332"/>
            </a:avLst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urved Connector 19"/>
          <p:cNvCxnSpPr/>
          <p:nvPr/>
        </p:nvCxnSpPr>
        <p:spPr bwMode="auto">
          <a:xfrm rot="16200000" flipH="1">
            <a:off x="1249593" y="4519159"/>
            <a:ext cx="1512168" cy="627994"/>
          </a:xfrm>
          <a:prstGeom prst="curvedConnector3">
            <a:avLst>
              <a:gd name="adj1" fmla="val 100050"/>
            </a:avLst>
          </a:prstGeom>
          <a:solidFill>
            <a:schemeClr val="accent1"/>
          </a:solid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>
            <a:off x="3036965" y="5075892"/>
            <a:ext cx="374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Ambiguous -&gt; manual assessment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6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5 years </a:t>
            </a:r>
            <a:r>
              <a:rPr lang="en-US" dirty="0" smtClean="0"/>
              <a:t>out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Illumina will own </a:t>
            </a:r>
            <a:r>
              <a:rPr lang="en-US" b="1" i="1" dirty="0" smtClean="0"/>
              <a:t>Everything</a:t>
            </a:r>
            <a:r>
              <a:rPr lang="en-US" dirty="0" smtClean="0"/>
              <a:t> !</a:t>
            </a:r>
          </a:p>
          <a:p>
            <a:pPr lvl="1"/>
            <a:r>
              <a:rPr lang="en-US" dirty="0" smtClean="0"/>
              <a:t>this is </a:t>
            </a:r>
            <a:r>
              <a:rPr lang="en-US" b="1" i="1" dirty="0" smtClean="0"/>
              <a:t>NOT</a:t>
            </a:r>
            <a:r>
              <a:rPr lang="en-US" dirty="0" smtClean="0"/>
              <a:t> a good thing</a:t>
            </a:r>
          </a:p>
          <a:p>
            <a:r>
              <a:rPr lang="en-US" dirty="0" err="1" smtClean="0"/>
              <a:t>Commoditisation</a:t>
            </a:r>
            <a:r>
              <a:rPr lang="en-US" dirty="0" smtClean="0"/>
              <a:t> will go from the sequencer upstream</a:t>
            </a:r>
          </a:p>
          <a:p>
            <a:r>
              <a:rPr lang="en-US" dirty="0" smtClean="0"/>
              <a:t>We are still a cottage industry</a:t>
            </a:r>
          </a:p>
          <a:p>
            <a:r>
              <a:rPr lang="en-US" dirty="0" smtClean="0"/>
              <a:t>Engineering </a:t>
            </a:r>
            <a:r>
              <a:rPr lang="en-US" dirty="0" err="1" smtClean="0"/>
              <a:t>rigour</a:t>
            </a:r>
            <a:r>
              <a:rPr lang="en-US" dirty="0" smtClean="0"/>
              <a:t> is needed to keep pace</a:t>
            </a:r>
          </a:p>
          <a:p>
            <a:pPr lvl="1"/>
            <a:r>
              <a:rPr lang="en-US" dirty="0" smtClean="0"/>
              <a:t>Software engineering</a:t>
            </a:r>
          </a:p>
          <a:p>
            <a:pPr lvl="1"/>
            <a:r>
              <a:rPr lang="en-US" dirty="0" smtClean="0"/>
              <a:t>Robotics automation</a:t>
            </a:r>
          </a:p>
          <a:p>
            <a:pPr lvl="1"/>
            <a:r>
              <a:rPr lang="en-US" dirty="0" smtClean="0"/>
              <a:t>Scalable processes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i="1" dirty="0" smtClean="0"/>
              <a:t>Technologies churn, but biology doesn’t</a:t>
            </a:r>
            <a:endParaRPr lang="en-US" b="1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25C7F7D-8FF4-AF4F-98DD-99A58CC7E33D}" type="datetime5">
              <a:rPr lang="en-AU" smtClean="0"/>
              <a:t>5-Dec-14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Architecture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43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5758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616037"/>
          </a:xfrm>
        </p:spPr>
        <p:txBody>
          <a:bodyPr/>
          <a:lstStyle/>
          <a:p>
            <a:pPr marL="0" indent="0">
              <a:buNone/>
            </a:pPr>
            <a:r>
              <a:rPr lang="en-US" sz="2000" i="1" dirty="0" smtClean="0"/>
              <a:t>Aim1</a:t>
            </a:r>
            <a:r>
              <a:rPr lang="en-US" sz="2000" i="1" dirty="0"/>
              <a:t>	</a:t>
            </a:r>
            <a:endParaRPr lang="en-US" sz="2000" i="1" dirty="0" smtClean="0"/>
          </a:p>
          <a:p>
            <a:pPr marL="457200" lvl="1" indent="0">
              <a:buNone/>
            </a:pPr>
            <a:r>
              <a:rPr lang="en-US" sz="2000" i="1" dirty="0" smtClean="0"/>
              <a:t>To </a:t>
            </a:r>
            <a:r>
              <a:rPr lang="en-US" sz="2000" i="1" dirty="0"/>
              <a:t>identify and articulate the technical, logistical and organisational barriers to entry for the adoption of high throughput sequencing (HTS) in a clinical oncology setting.</a:t>
            </a:r>
            <a:endParaRPr lang="en-AU" sz="2000" dirty="0"/>
          </a:p>
          <a:p>
            <a:pPr marL="0" indent="0">
              <a:buNone/>
            </a:pPr>
            <a:r>
              <a:rPr lang="en-US" sz="2000" i="1" dirty="0"/>
              <a:t> </a:t>
            </a:r>
            <a:endParaRPr lang="en-AU" sz="2000" dirty="0"/>
          </a:p>
          <a:p>
            <a:pPr marL="0" indent="0">
              <a:buNone/>
            </a:pPr>
            <a:r>
              <a:rPr lang="en-US" sz="2000" i="1" dirty="0" smtClean="0"/>
              <a:t>Aim2</a:t>
            </a:r>
            <a:r>
              <a:rPr lang="en-US" sz="2000" i="1" dirty="0"/>
              <a:t>	</a:t>
            </a:r>
            <a:endParaRPr lang="en-US" sz="2000" i="1" dirty="0" smtClean="0"/>
          </a:p>
          <a:p>
            <a:pPr marL="400050" lvl="1" indent="0">
              <a:buNone/>
            </a:pPr>
            <a:r>
              <a:rPr lang="en-US" sz="2000" i="1" dirty="0" smtClean="0"/>
              <a:t>To </a:t>
            </a:r>
            <a:r>
              <a:rPr lang="en-US" sz="2000" i="1" dirty="0"/>
              <a:t>develop the methodologies and software engineering systems necessary for the processing of HTS data from sequencer through to a clinical report.</a:t>
            </a:r>
            <a:endParaRPr lang="en-AU" sz="2000" dirty="0"/>
          </a:p>
          <a:p>
            <a:pPr marL="0" indent="0">
              <a:buNone/>
            </a:pPr>
            <a:r>
              <a:rPr lang="en-US" sz="2000" i="1" dirty="0"/>
              <a:t> </a:t>
            </a:r>
            <a:endParaRPr lang="en-AU" sz="2000" dirty="0"/>
          </a:p>
          <a:p>
            <a:pPr marL="0" indent="0">
              <a:buNone/>
            </a:pPr>
            <a:r>
              <a:rPr lang="en-US" sz="2000" i="1" dirty="0" smtClean="0"/>
              <a:t>Aim3</a:t>
            </a:r>
            <a:r>
              <a:rPr lang="en-US" sz="2000" i="1" dirty="0"/>
              <a:t>	</a:t>
            </a:r>
            <a:endParaRPr lang="en-US" sz="2000" i="1" dirty="0" smtClean="0"/>
          </a:p>
          <a:p>
            <a:pPr marL="400050" lvl="1" indent="0">
              <a:buNone/>
            </a:pPr>
            <a:r>
              <a:rPr lang="en-US" sz="2000" i="1" dirty="0" smtClean="0"/>
              <a:t>To </a:t>
            </a:r>
            <a:r>
              <a:rPr lang="en-US" sz="2000" i="1" dirty="0"/>
              <a:t>anticipate the possible technology directions for molecular diagnostics in cancer and develop software architectures and systems that can address future sequencing needs in a scalable manner.</a:t>
            </a:r>
            <a:r>
              <a:rPr lang="en-AU" sz="2000" dirty="0"/>
              <a:t> 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DE9922-2E3B-A44B-A5B8-FD454447A689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377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Path-OS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435280" cy="4967287"/>
          </a:xfrm>
        </p:spPr>
        <p:txBody>
          <a:bodyPr/>
          <a:lstStyle/>
          <a:p>
            <a:r>
              <a:rPr lang="en-US" dirty="0" smtClean="0"/>
              <a:t>Current status</a:t>
            </a:r>
          </a:p>
          <a:p>
            <a:pPr lvl="1"/>
            <a:r>
              <a:rPr lang="en-US" dirty="0" smtClean="0"/>
              <a:t>Release v0.995 – 22 releases from early 2013</a:t>
            </a:r>
          </a:p>
          <a:p>
            <a:pPr lvl="1"/>
            <a:r>
              <a:rPr lang="en-US" dirty="0" smtClean="0"/>
              <a:t>44 users</a:t>
            </a:r>
          </a:p>
          <a:p>
            <a:pPr lvl="1"/>
            <a:r>
              <a:rPr lang="en-US" dirty="0" smtClean="0"/>
              <a:t>Daily operational use for germline, </a:t>
            </a:r>
            <a:r>
              <a:rPr lang="en-US" dirty="0" err="1" smtClean="0"/>
              <a:t>haem</a:t>
            </a:r>
            <a:r>
              <a:rPr lang="en-US" dirty="0" smtClean="0"/>
              <a:t>. and somatic</a:t>
            </a:r>
          </a:p>
          <a:p>
            <a:pPr lvl="1"/>
            <a:r>
              <a:rPr lang="en-US" dirty="0" smtClean="0"/>
              <a:t>23,071 sequenced samples, 784,766 variants</a:t>
            </a:r>
          </a:p>
          <a:p>
            <a:pPr lvl="1"/>
            <a:r>
              <a:rPr lang="en-US" dirty="0" smtClean="0"/>
              <a:t>Amplicon panel focused</a:t>
            </a:r>
          </a:p>
          <a:p>
            <a:r>
              <a:rPr lang="en-US" dirty="0" smtClean="0"/>
              <a:t>Key goals </a:t>
            </a:r>
          </a:p>
          <a:p>
            <a:pPr lvl="1"/>
            <a:r>
              <a:rPr lang="en-US" dirty="0"/>
              <a:t>Automate the processing from sequencer to draft report</a:t>
            </a:r>
          </a:p>
          <a:p>
            <a:pPr lvl="1"/>
            <a:r>
              <a:rPr lang="en-US" dirty="0"/>
              <a:t>Automate curation evidence collection</a:t>
            </a:r>
          </a:p>
          <a:p>
            <a:pPr lvl="1"/>
            <a:r>
              <a:rPr lang="en-US" dirty="0"/>
              <a:t>Sanitise data from external sources</a:t>
            </a:r>
          </a:p>
          <a:p>
            <a:pPr lvl="1"/>
            <a:r>
              <a:rPr lang="en-US" dirty="0"/>
              <a:t>Automated reporting</a:t>
            </a:r>
          </a:p>
          <a:p>
            <a:pPr lvl="1"/>
            <a:r>
              <a:rPr lang="en-US" dirty="0"/>
              <a:t>Best practice software </a:t>
            </a:r>
            <a:r>
              <a:rPr lang="en-US" dirty="0" smtClean="0"/>
              <a:t>engineering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25C7F7D-8FF4-AF4F-98DD-99A58CC7E33D}" type="datetime5">
              <a:rPr lang="en-AU" smtClean="0"/>
              <a:t>5-Dec-14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Architecture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3343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 smtClean="0"/>
              <a:t>Path-OS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185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682" y="5806011"/>
            <a:ext cx="546901" cy="5469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72433" y="5374868"/>
            <a:ext cx="7873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Patient Sample</a:t>
            </a:r>
            <a:endParaRPr 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539253" y="5806011"/>
            <a:ext cx="1080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Genologics wet lab LIMS</a:t>
            </a:r>
            <a:endParaRPr lang="en-US" sz="1050" dirty="0"/>
          </a:p>
        </p:txBody>
      </p:sp>
      <p:sp>
        <p:nvSpPr>
          <p:cNvPr id="17" name="Magnetic Disk 16"/>
          <p:cNvSpPr/>
          <p:nvPr/>
        </p:nvSpPr>
        <p:spPr bwMode="auto">
          <a:xfrm>
            <a:off x="4178425" y="2516192"/>
            <a:ext cx="687007" cy="648072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8172400" y="1445776"/>
            <a:ext cx="971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dirty="0" smtClean="0">
                <a:cs typeface="+mn-cs"/>
              </a:rPr>
              <a:t>External Variant DBs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1050" dirty="0" smtClean="0">
                <a:cs typeface="+mn-cs"/>
              </a:rPr>
              <a:t>COSMIC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1050" dirty="0">
                <a:cs typeface="+mn-cs"/>
              </a:rPr>
              <a:t>Ensembl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1050" dirty="0" smtClean="0">
                <a:cs typeface="+mn-cs"/>
              </a:rPr>
              <a:t>Annovar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1050" dirty="0">
                <a:cs typeface="+mn-cs"/>
              </a:rPr>
              <a:t>UCSC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1050" dirty="0" smtClean="0">
                <a:cs typeface="+mn-cs"/>
              </a:rPr>
              <a:t>Clinvar</a:t>
            </a:r>
          </a:p>
          <a:p>
            <a:pPr>
              <a:defRPr/>
            </a:pPr>
            <a:r>
              <a:rPr lang="en-US" sz="1050" dirty="0" smtClean="0">
                <a:cs typeface="+mn-cs"/>
              </a:rPr>
              <a:t>etc </a:t>
            </a:r>
            <a:endParaRPr lang="en-US" dirty="0">
              <a:cs typeface="+mn-cs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890473" y="3421151"/>
            <a:ext cx="1262910" cy="301243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Loader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57728" y="3908687"/>
            <a:ext cx="10184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i="1" dirty="0"/>
              <a:t>Pipeline data repository</a:t>
            </a:r>
          </a:p>
          <a:p>
            <a:pPr algn="r"/>
            <a:r>
              <a:rPr lang="en-US" sz="600" i="1" dirty="0" smtClean="0"/>
              <a:t>FASTQ</a:t>
            </a:r>
          </a:p>
          <a:p>
            <a:pPr algn="r"/>
            <a:r>
              <a:rPr lang="en-US" sz="600" i="1" dirty="0"/>
              <a:t>BAM</a:t>
            </a:r>
          </a:p>
          <a:p>
            <a:pPr algn="r"/>
            <a:r>
              <a:rPr lang="en-US" sz="600" i="1" dirty="0" smtClean="0"/>
              <a:t>VCF</a:t>
            </a:r>
          </a:p>
          <a:p>
            <a:pPr algn="r"/>
            <a:r>
              <a:rPr lang="en-US" sz="600" i="1" dirty="0" smtClean="0"/>
              <a:t>VEP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3890473" y="4934791"/>
            <a:ext cx="1262910" cy="301243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Pipeline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5890080" y="4941142"/>
            <a:ext cx="1262910" cy="301243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PipeCleaner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673869" y="1124744"/>
            <a:ext cx="1696119" cy="10801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3890473" y="1514183"/>
            <a:ext cx="1262910" cy="301243"/>
          </a:xfrm>
          <a:prstGeom prst="roundRect">
            <a:avLst>
              <a:gd name="adj" fmla="val 50000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PathOS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3635896" y="1158860"/>
            <a:ext cx="14349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50" dirty="0" smtClean="0">
                <a:cs typeface="+mn-cs"/>
              </a:rPr>
              <a:t>Web Server</a:t>
            </a:r>
            <a:endParaRPr lang="en-US" dirty="0">
              <a:cs typeface="+mn-cs"/>
            </a:endParaRPr>
          </a:p>
        </p:txBody>
      </p:sp>
      <p:cxnSp>
        <p:nvCxnSpPr>
          <p:cNvPr id="27" name="Elbow Connector 26"/>
          <p:cNvCxnSpPr>
            <a:stCxn id="22" idx="0"/>
          </p:cNvCxnSpPr>
          <p:nvPr/>
        </p:nvCxnSpPr>
        <p:spPr bwMode="auto">
          <a:xfrm rot="5400000" flipH="1" flipV="1">
            <a:off x="4285876" y="4698737"/>
            <a:ext cx="472106" cy="2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3" idx="1"/>
          </p:cNvCxnSpPr>
          <p:nvPr/>
        </p:nvCxnSpPr>
        <p:spPr bwMode="auto">
          <a:xfrm rot="10800000">
            <a:off x="4716170" y="4725144"/>
            <a:ext cx="1173911" cy="366620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prstDash val="sysDash"/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Document 40"/>
          <p:cNvSpPr/>
          <p:nvPr/>
        </p:nvSpPr>
        <p:spPr bwMode="auto">
          <a:xfrm>
            <a:off x="7740352" y="4822456"/>
            <a:ext cx="576064" cy="538618"/>
          </a:xfrm>
          <a:prstGeom prst="flowChart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42" name="Elbow Connector 41"/>
          <p:cNvCxnSpPr>
            <a:stCxn id="23" idx="3"/>
            <a:endCxn id="41" idx="1"/>
          </p:cNvCxnSpPr>
          <p:nvPr/>
        </p:nvCxnSpPr>
        <p:spPr bwMode="auto">
          <a:xfrm>
            <a:off x="7152990" y="5091764"/>
            <a:ext cx="587362" cy="1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524328" y="5373216"/>
            <a:ext cx="100811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Pipeline Validation QC Reporting</a:t>
            </a:r>
            <a:endParaRPr lang="en-US" sz="1050" dirty="0"/>
          </a:p>
        </p:txBody>
      </p:sp>
      <p:sp>
        <p:nvSpPr>
          <p:cNvPr id="48" name="Document 47"/>
          <p:cNvSpPr/>
          <p:nvPr/>
        </p:nvSpPr>
        <p:spPr bwMode="auto">
          <a:xfrm>
            <a:off x="3203848" y="4590380"/>
            <a:ext cx="360040" cy="343277"/>
          </a:xfrm>
          <a:prstGeom prst="flowChart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63688" y="4496532"/>
            <a:ext cx="14401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 smtClean="0">
                <a:solidFill>
                  <a:srgbClr val="4F81BD"/>
                </a:solidFill>
              </a:rPr>
              <a:t>Pipeline configuration</a:t>
            </a:r>
          </a:p>
        </p:txBody>
      </p:sp>
      <p:cxnSp>
        <p:nvCxnSpPr>
          <p:cNvPr id="50" name="Elbow Connector 49"/>
          <p:cNvCxnSpPr>
            <a:stCxn id="48" idx="2"/>
            <a:endCxn id="22" idx="1"/>
          </p:cNvCxnSpPr>
          <p:nvPr/>
        </p:nvCxnSpPr>
        <p:spPr bwMode="auto">
          <a:xfrm rot="16200000" flipH="1">
            <a:off x="3549945" y="4744885"/>
            <a:ext cx="174450" cy="506605"/>
          </a:xfrm>
          <a:prstGeom prst="bentConnector2">
            <a:avLst/>
          </a:prstGeom>
          <a:ln w="15875" cmpd="sng">
            <a:solidFill>
              <a:schemeClr val="accent6"/>
            </a:solidFill>
            <a:prstDash val="sysDash"/>
            <a:headEnd type="none" w="med" len="med"/>
            <a:tailEnd type="arrow" w="sm" len="sm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Screen Shot 2014-03-24 at 9.24.5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73" y="5661995"/>
            <a:ext cx="576363" cy="7307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844" y="5491256"/>
            <a:ext cx="1453030" cy="968687"/>
          </a:xfrm>
          <a:prstGeom prst="rect">
            <a:avLst/>
          </a:prstGeom>
        </p:spPr>
      </p:pic>
      <p:cxnSp>
        <p:nvCxnSpPr>
          <p:cNvPr id="35" name="Elbow Connector 34"/>
          <p:cNvCxnSpPr>
            <a:stCxn id="23" idx="1"/>
          </p:cNvCxnSpPr>
          <p:nvPr/>
        </p:nvCxnSpPr>
        <p:spPr bwMode="auto">
          <a:xfrm rot="10800000" flipV="1">
            <a:off x="4716170" y="5091764"/>
            <a:ext cx="1173911" cy="353460"/>
          </a:xfrm>
          <a:prstGeom prst="bentConnector3">
            <a:avLst>
              <a:gd name="adj1" fmla="val 50000"/>
            </a:avLst>
          </a:prstGeom>
          <a:ln>
            <a:solidFill>
              <a:schemeClr val="accent1"/>
            </a:solidFill>
            <a:prstDash val="sysDash"/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 bwMode="auto">
          <a:xfrm flipH="1">
            <a:off x="2939583" y="6079462"/>
            <a:ext cx="986381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triangle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4974813" y="5966338"/>
            <a:ext cx="9612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Sequencers</a:t>
            </a:r>
            <a:endParaRPr lang="en-US" sz="1050" dirty="0"/>
          </a:p>
        </p:txBody>
      </p:sp>
      <p:cxnSp>
        <p:nvCxnSpPr>
          <p:cNvPr id="63" name="Elbow Connector 62"/>
          <p:cNvCxnSpPr>
            <a:endCxn id="19" idx="2"/>
          </p:cNvCxnSpPr>
          <p:nvPr/>
        </p:nvCxnSpPr>
        <p:spPr bwMode="auto">
          <a:xfrm rot="16200000" flipV="1">
            <a:off x="4236578" y="4007744"/>
            <a:ext cx="570702" cy="2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19" idx="0"/>
            <a:endCxn id="17" idx="3"/>
          </p:cNvCxnSpPr>
          <p:nvPr/>
        </p:nvCxnSpPr>
        <p:spPr bwMode="auto">
          <a:xfrm rot="5400000" flipH="1" flipV="1">
            <a:off x="4393485" y="3292708"/>
            <a:ext cx="256887" cy="1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Magnetic Disk 67"/>
          <p:cNvSpPr/>
          <p:nvPr/>
        </p:nvSpPr>
        <p:spPr bwMode="auto">
          <a:xfrm>
            <a:off x="7396848" y="1340768"/>
            <a:ext cx="687007" cy="648072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69" name="Document 68"/>
          <p:cNvSpPr/>
          <p:nvPr/>
        </p:nvSpPr>
        <p:spPr bwMode="auto">
          <a:xfrm>
            <a:off x="3201811" y="3090800"/>
            <a:ext cx="360040" cy="343277"/>
          </a:xfrm>
          <a:prstGeom prst="flowChart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195735" y="2996952"/>
            <a:ext cx="10060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 dirty="0" smtClean="0">
                <a:solidFill>
                  <a:srgbClr val="4F81BD"/>
                </a:solidFill>
              </a:rPr>
              <a:t>ETL configuration</a:t>
            </a:r>
            <a:endParaRPr lang="en-US" sz="1050" i="1" dirty="0">
              <a:solidFill>
                <a:srgbClr val="4F81BD"/>
              </a:solidFill>
            </a:endParaRPr>
          </a:p>
        </p:txBody>
      </p:sp>
      <p:cxnSp>
        <p:nvCxnSpPr>
          <p:cNvPr id="71" name="Elbow Connector 70"/>
          <p:cNvCxnSpPr>
            <a:stCxn id="69" idx="2"/>
          </p:cNvCxnSpPr>
          <p:nvPr/>
        </p:nvCxnSpPr>
        <p:spPr bwMode="auto">
          <a:xfrm rot="16200000" flipH="1">
            <a:off x="3565654" y="3227559"/>
            <a:ext cx="174450" cy="542097"/>
          </a:xfrm>
          <a:prstGeom prst="bentConnector2">
            <a:avLst/>
          </a:prstGeom>
          <a:ln w="15875" cmpd="sng">
            <a:solidFill>
              <a:schemeClr val="accent6"/>
            </a:solidFill>
            <a:prstDash val="sysDash"/>
            <a:headEnd type="none" w="med" len="med"/>
            <a:tailEnd type="arrow" w="sm" len="sm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8" idx="3"/>
            <a:endCxn id="19" idx="3"/>
          </p:cNvCxnSpPr>
          <p:nvPr/>
        </p:nvCxnSpPr>
        <p:spPr bwMode="auto">
          <a:xfrm rot="5400000">
            <a:off x="5655402" y="1486822"/>
            <a:ext cx="1582933" cy="2586969"/>
          </a:xfrm>
          <a:prstGeom prst="bentConnector2">
            <a:avLst/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loud 7"/>
          <p:cNvSpPr/>
          <p:nvPr/>
        </p:nvSpPr>
        <p:spPr bwMode="auto">
          <a:xfrm>
            <a:off x="7239900" y="3317324"/>
            <a:ext cx="1000903" cy="538093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719029" y="3586855"/>
            <a:ext cx="1055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i="1" dirty="0"/>
              <a:t>Periodic DB download and integration</a:t>
            </a:r>
            <a:endParaRPr lang="en-US" sz="600" i="1" dirty="0" smtClean="0"/>
          </a:p>
        </p:txBody>
      </p:sp>
      <p:cxnSp>
        <p:nvCxnSpPr>
          <p:cNvPr id="76" name="Elbow Connector 75"/>
          <p:cNvCxnSpPr>
            <a:stCxn id="17" idx="1"/>
            <a:endCxn id="25" idx="2"/>
          </p:cNvCxnSpPr>
          <p:nvPr/>
        </p:nvCxnSpPr>
        <p:spPr bwMode="auto">
          <a:xfrm rot="16200000" flipV="1">
            <a:off x="4171546" y="2165808"/>
            <a:ext cx="700766" cy="1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Elbow Connector 80"/>
          <p:cNvCxnSpPr/>
          <p:nvPr/>
        </p:nvCxnSpPr>
        <p:spPr bwMode="auto">
          <a:xfrm rot="5400000" flipH="1" flipV="1">
            <a:off x="4297382" y="5465252"/>
            <a:ext cx="472106" cy="2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Multidocument 19"/>
          <p:cNvSpPr/>
          <p:nvPr/>
        </p:nvSpPr>
        <p:spPr bwMode="auto">
          <a:xfrm>
            <a:off x="4264729" y="3971213"/>
            <a:ext cx="514399" cy="485149"/>
          </a:xfrm>
          <a:prstGeom prst="flowChartMulti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86" name="Picture 85" descr="Molpath Report.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08" y="375162"/>
            <a:ext cx="858196" cy="1197831"/>
          </a:xfrm>
          <a:prstGeom prst="rect">
            <a:avLst/>
          </a:prstGeom>
          <a:ln w="6350" cmpd="sng"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7" name="TextBox 86"/>
          <p:cNvSpPr txBox="1"/>
          <p:nvPr/>
        </p:nvSpPr>
        <p:spPr>
          <a:xfrm>
            <a:off x="323528" y="3068960"/>
            <a:ext cx="1286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Sequencing QC</a:t>
            </a:r>
            <a:endParaRPr lang="en-US" sz="1050" i="1" dirty="0" smtClean="0"/>
          </a:p>
        </p:txBody>
      </p:sp>
      <p:pic>
        <p:nvPicPr>
          <p:cNvPr id="88" name="Picture 87" descr="Screen Shot 2013-11-22 at 2.24.3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52117"/>
            <a:ext cx="911524" cy="1153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9" name="TextBox 88"/>
          <p:cNvSpPr txBox="1"/>
          <p:nvPr/>
        </p:nvSpPr>
        <p:spPr>
          <a:xfrm>
            <a:off x="323528" y="1613081"/>
            <a:ext cx="1286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Clinical Reporting</a:t>
            </a:r>
            <a:endParaRPr lang="en-US" sz="1050" i="1" dirty="0" smtClean="0"/>
          </a:p>
        </p:txBody>
      </p:sp>
      <p:sp>
        <p:nvSpPr>
          <p:cNvPr id="90" name="TextBox 89"/>
          <p:cNvSpPr txBox="1"/>
          <p:nvPr/>
        </p:nvSpPr>
        <p:spPr>
          <a:xfrm>
            <a:off x="323528" y="4471228"/>
            <a:ext cx="12869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Read QC</a:t>
            </a:r>
            <a:endParaRPr lang="en-US" sz="1050" i="1" dirty="0" smtClean="0"/>
          </a:p>
        </p:txBody>
      </p:sp>
      <p:pic>
        <p:nvPicPr>
          <p:cNvPr id="91" name="Picture 90" descr="Screen Shot 2014-03-24 at 9.59.27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46" y="3423238"/>
            <a:ext cx="981942" cy="891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6" name="Picture 318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89" y="3722393"/>
            <a:ext cx="739230" cy="700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TextBox 91"/>
          <p:cNvSpPr txBox="1"/>
          <p:nvPr/>
        </p:nvSpPr>
        <p:spPr>
          <a:xfrm>
            <a:off x="4880376" y="5413235"/>
            <a:ext cx="1055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 dirty="0"/>
              <a:t>Synthtetic Reads</a:t>
            </a:r>
          </a:p>
          <a:p>
            <a:r>
              <a:rPr lang="en-US" sz="600" i="1" dirty="0" smtClean="0"/>
              <a:t>Known  samples</a:t>
            </a:r>
          </a:p>
        </p:txBody>
      </p:sp>
      <p:sp>
        <p:nvSpPr>
          <p:cNvPr id="94" name="Document 93"/>
          <p:cNvSpPr/>
          <p:nvPr/>
        </p:nvSpPr>
        <p:spPr bwMode="auto">
          <a:xfrm>
            <a:off x="5652120" y="1844824"/>
            <a:ext cx="360040" cy="343277"/>
          </a:xfrm>
          <a:prstGeom prst="flowChart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487934" y="2188047"/>
            <a:ext cx="10796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rgbClr val="4F81BD"/>
                </a:solidFill>
              </a:rPr>
              <a:t>Filtering</a:t>
            </a:r>
          </a:p>
          <a:p>
            <a:r>
              <a:rPr lang="en-US" sz="1050" i="1" dirty="0" smtClean="0">
                <a:solidFill>
                  <a:srgbClr val="4F81BD"/>
                </a:solidFill>
              </a:rPr>
              <a:t>configuration</a:t>
            </a:r>
            <a:endParaRPr lang="en-US" sz="1050" i="1" dirty="0">
              <a:solidFill>
                <a:srgbClr val="4F81BD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475330" y="2143304"/>
            <a:ext cx="15926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Users</a:t>
            </a:r>
          </a:p>
          <a:p>
            <a:pPr marL="171450" indent="-171450">
              <a:buFont typeface="Arial"/>
              <a:buChar char="•"/>
            </a:pPr>
            <a:r>
              <a:rPr lang="en-US" sz="700" i="1" dirty="0"/>
              <a:t>molecular scientists</a:t>
            </a:r>
          </a:p>
          <a:p>
            <a:pPr marL="171450" indent="-171450">
              <a:buFont typeface="Arial"/>
              <a:buChar char="•"/>
            </a:pPr>
            <a:r>
              <a:rPr lang="en-US" sz="700" i="1" dirty="0"/>
              <a:t>clinicians</a:t>
            </a:r>
          </a:p>
          <a:p>
            <a:pPr marL="171450" indent="-171450">
              <a:buFont typeface="Arial"/>
              <a:buChar char="•"/>
            </a:pPr>
            <a:r>
              <a:rPr lang="en-US" sz="700" i="1" dirty="0"/>
              <a:t>researchers</a:t>
            </a:r>
          </a:p>
        </p:txBody>
      </p:sp>
      <p:cxnSp>
        <p:nvCxnSpPr>
          <p:cNvPr id="103" name="Elbow Connector 102"/>
          <p:cNvCxnSpPr/>
          <p:nvPr/>
        </p:nvCxnSpPr>
        <p:spPr bwMode="auto">
          <a:xfrm rot="10800000" flipV="1">
            <a:off x="2051721" y="1664804"/>
            <a:ext cx="1838753" cy="2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9" name="Group 98"/>
          <p:cNvGrpSpPr/>
          <p:nvPr/>
        </p:nvGrpSpPr>
        <p:grpSpPr>
          <a:xfrm>
            <a:off x="2293527" y="1403307"/>
            <a:ext cx="910321" cy="734644"/>
            <a:chOff x="4233680" y="5085184"/>
            <a:chExt cx="1171860" cy="848583"/>
          </a:xfrm>
        </p:grpSpPr>
        <p:sp>
          <p:nvSpPr>
            <p:cNvPr id="100" name="Rectangle 99"/>
            <p:cNvSpPr/>
            <p:nvPr/>
          </p:nvSpPr>
          <p:spPr bwMode="auto">
            <a:xfrm>
              <a:off x="4419360" y="5085184"/>
              <a:ext cx="800501" cy="560551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01" name="Trapezoid 100"/>
            <p:cNvSpPr/>
            <p:nvPr/>
          </p:nvSpPr>
          <p:spPr bwMode="auto">
            <a:xfrm>
              <a:off x="4233680" y="5645735"/>
              <a:ext cx="1171860" cy="288032"/>
            </a:xfrm>
            <a:prstGeom prst="trapezoid">
              <a:avLst>
                <a:gd name="adj" fmla="val 63477"/>
              </a:avLst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chemeClr val="tx1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08" name="Right Brace 107"/>
          <p:cNvSpPr/>
          <p:nvPr/>
        </p:nvSpPr>
        <p:spPr bwMode="auto">
          <a:xfrm>
            <a:off x="1763688" y="375162"/>
            <a:ext cx="257693" cy="4047554"/>
          </a:xfrm>
          <a:prstGeom prst="rightBrace">
            <a:avLst>
              <a:gd name="adj1" fmla="val 32853"/>
              <a:gd name="adj2" fmla="val 31944"/>
            </a:avLst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12" name="Elbow Connector 111"/>
          <p:cNvCxnSpPr/>
          <p:nvPr/>
        </p:nvCxnSpPr>
        <p:spPr bwMode="auto">
          <a:xfrm rot="10800000">
            <a:off x="4865432" y="1793500"/>
            <a:ext cx="786688" cy="195341"/>
          </a:xfrm>
          <a:prstGeom prst="bentConnector3">
            <a:avLst>
              <a:gd name="adj1" fmla="val 100598"/>
            </a:avLst>
          </a:prstGeom>
          <a:ln w="15875" cmpd="sng">
            <a:solidFill>
              <a:schemeClr val="accent6"/>
            </a:solidFill>
            <a:prstDash val="sysDash"/>
            <a:headEnd type="none" w="med" len="med"/>
            <a:tailEnd type="arrow" w="sm" len="sm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25" idx="3"/>
            <a:endCxn id="68" idx="2"/>
          </p:cNvCxnSpPr>
          <p:nvPr/>
        </p:nvCxnSpPr>
        <p:spPr bwMode="auto">
          <a:xfrm flipV="1">
            <a:off x="5153383" y="1664804"/>
            <a:ext cx="2243465" cy="1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5964622" y="1412776"/>
            <a:ext cx="1055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i="1" dirty="0"/>
              <a:t>Export  curated variants to global  repositories</a:t>
            </a:r>
            <a:endParaRPr lang="en-US" sz="600" i="1" dirty="0" smtClean="0"/>
          </a:p>
        </p:txBody>
      </p:sp>
      <p:pic>
        <p:nvPicPr>
          <p:cNvPr id="2" name="Picture 1" descr="hospital_red_2_25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067" y="4045714"/>
            <a:ext cx="632033" cy="632033"/>
          </a:xfrm>
          <a:prstGeom prst="rect">
            <a:avLst/>
          </a:prstGeom>
          <a:ln>
            <a:noFill/>
          </a:ln>
          <a:effectLst>
            <a:outerShdw blurRad="82550" dist="88900" dir="2700000" sx="96000" sy="96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1" name="Elbow Connector 60"/>
          <p:cNvCxnSpPr>
            <a:stCxn id="2" idx="0"/>
            <a:endCxn id="19" idx="2"/>
          </p:cNvCxnSpPr>
          <p:nvPr/>
        </p:nvCxnSpPr>
        <p:spPr bwMode="auto">
          <a:xfrm rot="16200000" flipV="1">
            <a:off x="5185346" y="3058976"/>
            <a:ext cx="323320" cy="165015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908972" y="3892406"/>
            <a:ext cx="105565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i="1" dirty="0" smtClean="0"/>
              <a:t>Hospital  Records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244B8B-F532-A94E-8EB0-6E624C2CE610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8</a:t>
            </a:fld>
            <a:endParaRPr lang="en-AU" dirty="0"/>
          </a:p>
        </p:txBody>
      </p:sp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2555776" y="274665"/>
            <a:ext cx="6131024" cy="777875"/>
          </a:xfrm>
        </p:spPr>
        <p:txBody>
          <a:bodyPr/>
          <a:lstStyle/>
          <a:p>
            <a:r>
              <a:rPr lang="en-US" dirty="0" smtClean="0"/>
              <a:t>Path-OS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86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4" y="79905"/>
            <a:ext cx="8229600" cy="777875"/>
          </a:xfrm>
        </p:spPr>
        <p:txBody>
          <a:bodyPr/>
          <a:lstStyle/>
          <a:p>
            <a:r>
              <a:rPr lang="en-US" dirty="0" smtClean="0"/>
              <a:t>Sample Data 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16C0D7-3AAE-0F4E-B073-92B028E8BE66}" type="datetime3">
              <a:rPr lang="en-AU" smtClean="0"/>
              <a:t>5 December 2014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HUB Path-OS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EA797-9D2C-CA43-8EA1-0DD9AB3BBA8A}" type="slidenum">
              <a:rPr lang="en-AU" smtClean="0"/>
              <a:pPr>
                <a:defRPr/>
              </a:pPr>
              <a:t>9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74" y="980728"/>
            <a:ext cx="546901" cy="5469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79944" y="2028053"/>
            <a:ext cx="1056756" cy="4133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Histology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79944" y="3005100"/>
            <a:ext cx="1056756" cy="4133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DNA Extract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79944" y="3846681"/>
            <a:ext cx="1056756" cy="4133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PCR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79944" y="4755995"/>
            <a:ext cx="1056756" cy="4133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Sequencing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452692" y="2029728"/>
            <a:ext cx="1056756" cy="4133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Alignment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452692" y="2938484"/>
            <a:ext cx="1056756" cy="4133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Variant Calling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452692" y="3847240"/>
            <a:ext cx="1056756" cy="4133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Annotation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531248" y="1123796"/>
            <a:ext cx="1056756" cy="4133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DB Load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531248" y="1868863"/>
            <a:ext cx="1056756" cy="4133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Filtering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531248" y="2605463"/>
            <a:ext cx="1056756" cy="4133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Known Variant ?</a:t>
            </a:r>
          </a:p>
        </p:txBody>
      </p:sp>
      <p:sp>
        <p:nvSpPr>
          <p:cNvPr id="22" name="Magnetic Disk 21"/>
          <p:cNvSpPr/>
          <p:nvPr/>
        </p:nvSpPr>
        <p:spPr bwMode="auto">
          <a:xfrm>
            <a:off x="6245835" y="2571557"/>
            <a:ext cx="547707" cy="493565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531248" y="4087129"/>
            <a:ext cx="1056756" cy="4133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Publish Report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4531248" y="3342064"/>
            <a:ext cx="1056756" cy="4133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Curation</a:t>
            </a:r>
          </a:p>
        </p:txBody>
      </p:sp>
      <p:sp>
        <p:nvSpPr>
          <p:cNvPr id="26" name="Magnetic Disk 25"/>
          <p:cNvSpPr/>
          <p:nvPr/>
        </p:nvSpPr>
        <p:spPr bwMode="auto">
          <a:xfrm>
            <a:off x="7598294" y="2581459"/>
            <a:ext cx="547707" cy="493565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64497" y="1993696"/>
            <a:ext cx="86359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Peter Mac Mutation DB</a:t>
            </a:r>
            <a:endParaRPr lang="en-US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7308304" y="1993710"/>
            <a:ext cx="110994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External and Locus Specific DBs</a:t>
            </a:r>
            <a:endParaRPr lang="en-US" sz="1050" dirty="0"/>
          </a:p>
        </p:txBody>
      </p:sp>
      <p:sp>
        <p:nvSpPr>
          <p:cNvPr id="29" name="TextBox 28"/>
          <p:cNvSpPr txBox="1"/>
          <p:nvPr/>
        </p:nvSpPr>
        <p:spPr>
          <a:xfrm>
            <a:off x="3920073" y="2578552"/>
            <a:ext cx="7873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Yes</a:t>
            </a:r>
            <a:endParaRPr lang="en-US" sz="1050" dirty="0"/>
          </a:p>
        </p:txBody>
      </p:sp>
      <p:sp>
        <p:nvSpPr>
          <p:cNvPr id="30" name="TextBox 29"/>
          <p:cNvSpPr txBox="1"/>
          <p:nvPr/>
        </p:nvSpPr>
        <p:spPr>
          <a:xfrm>
            <a:off x="4826001" y="3027288"/>
            <a:ext cx="7873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No</a:t>
            </a:r>
            <a:endParaRPr lang="en-US" sz="1050" dirty="0"/>
          </a:p>
        </p:txBody>
      </p:sp>
      <p:sp>
        <p:nvSpPr>
          <p:cNvPr id="31" name="TextBox 30"/>
          <p:cNvSpPr txBox="1"/>
          <p:nvPr/>
        </p:nvSpPr>
        <p:spPr>
          <a:xfrm>
            <a:off x="7340525" y="3924753"/>
            <a:ext cx="10479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Patient Clinical Report</a:t>
            </a:r>
            <a:endParaRPr lang="en-US" sz="1050" dirty="0"/>
          </a:p>
        </p:txBody>
      </p:sp>
      <p:sp>
        <p:nvSpPr>
          <p:cNvPr id="32" name="Rectangle 31"/>
          <p:cNvSpPr/>
          <p:nvPr/>
        </p:nvSpPr>
        <p:spPr bwMode="auto">
          <a:xfrm>
            <a:off x="4531248" y="4784876"/>
            <a:ext cx="1056756" cy="4133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Document Assembly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2452692" y="4755996"/>
            <a:ext cx="1056756" cy="4133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11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Variant Normalisation</a:t>
            </a:r>
          </a:p>
        </p:txBody>
      </p:sp>
      <p:cxnSp>
        <p:nvCxnSpPr>
          <p:cNvPr id="35" name="Elbow Connector 34"/>
          <p:cNvCxnSpPr>
            <a:stCxn id="7" idx="2"/>
            <a:endCxn id="8" idx="0"/>
          </p:cNvCxnSpPr>
          <p:nvPr/>
        </p:nvCxnSpPr>
        <p:spPr bwMode="auto">
          <a:xfrm rot="5400000">
            <a:off x="758112" y="1777840"/>
            <a:ext cx="500424" cy="3"/>
          </a:xfrm>
          <a:prstGeom prst="bentConnector3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Elbow Connector 51"/>
          <p:cNvCxnSpPr>
            <a:stCxn id="11" idx="2"/>
            <a:endCxn id="12" idx="0"/>
          </p:cNvCxnSpPr>
          <p:nvPr/>
        </p:nvCxnSpPr>
        <p:spPr bwMode="auto">
          <a:xfrm rot="5400000" flipH="1" flipV="1">
            <a:off x="424894" y="2613178"/>
            <a:ext cx="3139627" cy="1972744"/>
          </a:xfrm>
          <a:prstGeom prst="bentConnector5">
            <a:avLst>
              <a:gd name="adj1" fmla="val -7281"/>
              <a:gd name="adj2" fmla="val 50000"/>
              <a:gd name="adj3" fmla="val 107281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5" name="Elbow Connector 64"/>
          <p:cNvCxnSpPr>
            <a:stCxn id="33" idx="2"/>
            <a:endCxn id="15" idx="0"/>
          </p:cNvCxnSpPr>
          <p:nvPr/>
        </p:nvCxnSpPr>
        <p:spPr bwMode="auto">
          <a:xfrm rot="5400000" flipH="1" flipV="1">
            <a:off x="1997563" y="2107312"/>
            <a:ext cx="4045560" cy="2078555"/>
          </a:xfrm>
          <a:prstGeom prst="bentConnector5">
            <a:avLst>
              <a:gd name="adj1" fmla="val -5651"/>
              <a:gd name="adj2" fmla="val 50000"/>
              <a:gd name="adj3" fmla="val 105651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1" name="Elbow Connector 90"/>
          <p:cNvCxnSpPr>
            <a:stCxn id="25" idx="3"/>
            <a:endCxn id="22" idx="3"/>
          </p:cNvCxnSpPr>
          <p:nvPr/>
        </p:nvCxnSpPr>
        <p:spPr bwMode="auto">
          <a:xfrm flipV="1">
            <a:off x="5587999" y="3065094"/>
            <a:ext cx="931676" cy="48365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4F81BD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4" name="Elbow Connector 93"/>
          <p:cNvCxnSpPr>
            <a:stCxn id="25" idx="3"/>
            <a:endCxn id="26" idx="3"/>
          </p:cNvCxnSpPr>
          <p:nvPr/>
        </p:nvCxnSpPr>
        <p:spPr bwMode="auto">
          <a:xfrm flipV="1">
            <a:off x="5588001" y="3074996"/>
            <a:ext cx="2284135" cy="473748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4F81BD"/>
            </a:solidFill>
            <a:prstDash val="sysDash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Cloud 17"/>
          <p:cNvSpPr/>
          <p:nvPr/>
        </p:nvSpPr>
        <p:spPr bwMode="auto">
          <a:xfrm>
            <a:off x="7366545" y="3268553"/>
            <a:ext cx="1000903" cy="538093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  <a:latin typeface="Arial" charset="0"/>
              <a:ea typeface="ＭＳ Ｐゴシック" charset="0"/>
            </a:endParaRPr>
          </a:p>
        </p:txBody>
      </p:sp>
      <p:cxnSp>
        <p:nvCxnSpPr>
          <p:cNvPr id="99" name="Elbow Connector 98"/>
          <p:cNvCxnSpPr>
            <a:stCxn id="17" idx="1"/>
            <a:endCxn id="24" idx="1"/>
          </p:cNvCxnSpPr>
          <p:nvPr/>
        </p:nvCxnSpPr>
        <p:spPr bwMode="auto">
          <a:xfrm rot="10800000" flipV="1">
            <a:off x="4531243" y="2812143"/>
            <a:ext cx="12700" cy="1481666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Elbow Connector 101"/>
          <p:cNvCxnSpPr>
            <a:stCxn id="32" idx="3"/>
          </p:cNvCxnSpPr>
          <p:nvPr/>
        </p:nvCxnSpPr>
        <p:spPr bwMode="auto">
          <a:xfrm>
            <a:off x="5588000" y="4991556"/>
            <a:ext cx="1752441" cy="127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5" name="Rectangle 104"/>
          <p:cNvSpPr/>
          <p:nvPr/>
        </p:nvSpPr>
        <p:spPr bwMode="auto">
          <a:xfrm>
            <a:off x="5868977" y="4619051"/>
            <a:ext cx="1056756" cy="74506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Report Editing and Signoff</a:t>
            </a:r>
          </a:p>
        </p:txBody>
      </p:sp>
      <p:cxnSp>
        <p:nvCxnSpPr>
          <p:cNvPr id="108" name="Straight Arrow Connector 107"/>
          <p:cNvCxnSpPr>
            <a:stCxn id="15" idx="2"/>
            <a:endCxn id="16" idx="0"/>
          </p:cNvCxnSpPr>
          <p:nvPr/>
        </p:nvCxnSpPr>
        <p:spPr bwMode="auto">
          <a:xfrm>
            <a:off x="5059621" y="1537184"/>
            <a:ext cx="0" cy="33170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9" name="Straight Arrow Connector 108"/>
          <p:cNvCxnSpPr>
            <a:stCxn id="16" idx="2"/>
            <a:endCxn id="17" idx="0"/>
          </p:cNvCxnSpPr>
          <p:nvPr/>
        </p:nvCxnSpPr>
        <p:spPr bwMode="auto">
          <a:xfrm>
            <a:off x="5059621" y="2282223"/>
            <a:ext cx="0" cy="3232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0" name="Straight Arrow Connector 109"/>
          <p:cNvCxnSpPr>
            <a:stCxn id="17" idx="2"/>
            <a:endCxn id="25" idx="0"/>
          </p:cNvCxnSpPr>
          <p:nvPr/>
        </p:nvCxnSpPr>
        <p:spPr bwMode="auto">
          <a:xfrm>
            <a:off x="5059621" y="3018851"/>
            <a:ext cx="0" cy="32324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1" name="Straight Arrow Connector 110"/>
          <p:cNvCxnSpPr>
            <a:stCxn id="25" idx="2"/>
            <a:endCxn id="24" idx="0"/>
          </p:cNvCxnSpPr>
          <p:nvPr/>
        </p:nvCxnSpPr>
        <p:spPr bwMode="auto">
          <a:xfrm>
            <a:off x="5059621" y="3755427"/>
            <a:ext cx="0" cy="3317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2" name="Straight Arrow Connector 111"/>
          <p:cNvCxnSpPr>
            <a:stCxn id="24" idx="2"/>
            <a:endCxn id="32" idx="0"/>
          </p:cNvCxnSpPr>
          <p:nvPr/>
        </p:nvCxnSpPr>
        <p:spPr bwMode="auto">
          <a:xfrm>
            <a:off x="5059621" y="4500517"/>
            <a:ext cx="0" cy="28438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3" name="Straight Arrow Connector 112"/>
          <p:cNvCxnSpPr>
            <a:stCxn id="17" idx="3"/>
            <a:endCxn id="22" idx="2"/>
          </p:cNvCxnSpPr>
          <p:nvPr/>
        </p:nvCxnSpPr>
        <p:spPr bwMode="auto">
          <a:xfrm>
            <a:off x="5587999" y="2812171"/>
            <a:ext cx="657822" cy="616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4F81BD"/>
            </a:solidFill>
            <a:prstDash val="sysDash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7" name="Straight Arrow Connector 126"/>
          <p:cNvCxnSpPr>
            <a:stCxn id="12" idx="2"/>
            <a:endCxn id="13" idx="0"/>
          </p:cNvCxnSpPr>
          <p:nvPr/>
        </p:nvCxnSpPr>
        <p:spPr bwMode="auto">
          <a:xfrm>
            <a:off x="2981066" y="2443088"/>
            <a:ext cx="0" cy="4953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0" name="Straight Arrow Connector 129"/>
          <p:cNvCxnSpPr>
            <a:stCxn id="13" idx="2"/>
            <a:endCxn id="14" idx="0"/>
          </p:cNvCxnSpPr>
          <p:nvPr/>
        </p:nvCxnSpPr>
        <p:spPr bwMode="auto">
          <a:xfrm>
            <a:off x="2981066" y="3351844"/>
            <a:ext cx="0" cy="4953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3" name="Straight Arrow Connector 132"/>
          <p:cNvCxnSpPr>
            <a:stCxn id="14" idx="2"/>
            <a:endCxn id="33" idx="0"/>
          </p:cNvCxnSpPr>
          <p:nvPr/>
        </p:nvCxnSpPr>
        <p:spPr bwMode="auto">
          <a:xfrm>
            <a:off x="2981066" y="4260600"/>
            <a:ext cx="0" cy="4953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6" name="Straight Arrow Connector 135"/>
          <p:cNvCxnSpPr>
            <a:stCxn id="8" idx="2"/>
            <a:endCxn id="9" idx="0"/>
          </p:cNvCxnSpPr>
          <p:nvPr/>
        </p:nvCxnSpPr>
        <p:spPr bwMode="auto">
          <a:xfrm>
            <a:off x="1008322" y="2441441"/>
            <a:ext cx="0" cy="56368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9" name="Straight Arrow Connector 138"/>
          <p:cNvCxnSpPr>
            <a:stCxn id="9" idx="2"/>
            <a:endCxn id="10" idx="0"/>
          </p:cNvCxnSpPr>
          <p:nvPr/>
        </p:nvCxnSpPr>
        <p:spPr bwMode="auto">
          <a:xfrm>
            <a:off x="1008322" y="3418460"/>
            <a:ext cx="0" cy="42822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0" name="Straight Arrow Connector 139"/>
          <p:cNvCxnSpPr>
            <a:stCxn id="10" idx="2"/>
            <a:endCxn id="11" idx="0"/>
          </p:cNvCxnSpPr>
          <p:nvPr/>
        </p:nvCxnSpPr>
        <p:spPr bwMode="auto">
          <a:xfrm>
            <a:off x="1008322" y="4260041"/>
            <a:ext cx="0" cy="49595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5" name="Rectangle 144"/>
          <p:cNvSpPr/>
          <p:nvPr/>
        </p:nvSpPr>
        <p:spPr bwMode="auto">
          <a:xfrm>
            <a:off x="7824811" y="243990"/>
            <a:ext cx="814619" cy="4133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105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Manual Step</a:t>
            </a:r>
          </a:p>
        </p:txBody>
      </p:sp>
      <p:sp>
        <p:nvSpPr>
          <p:cNvPr id="146" name="Rectangle 145"/>
          <p:cNvSpPr/>
          <p:nvPr/>
        </p:nvSpPr>
        <p:spPr bwMode="auto">
          <a:xfrm>
            <a:off x="7824811" y="855400"/>
            <a:ext cx="814619" cy="4133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0"/>
          <a:lstStyle/>
          <a:p>
            <a:pPr algn="ctr">
              <a:defRPr/>
            </a:pPr>
            <a:r>
              <a:rPr lang="en-US" sz="1050" dirty="0" smtClean="0">
                <a:solidFill>
                  <a:schemeClr val="tx1"/>
                </a:solidFill>
                <a:latin typeface="Arial" charset="0"/>
                <a:ea typeface="ＭＳ Ｐゴシック" charset="0"/>
              </a:rPr>
              <a:t>Automatic Step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323528" y="5628156"/>
            <a:ext cx="1401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1F497D"/>
                </a:solidFill>
              </a:rPr>
              <a:t>Wet Lab</a:t>
            </a:r>
            <a:endParaRPr lang="en-US" sz="2400" i="1" dirty="0">
              <a:solidFill>
                <a:srgbClr val="1F497D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2163944" y="5628156"/>
            <a:ext cx="21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1F497D"/>
                </a:solidFill>
              </a:rPr>
              <a:t>Bioinformatics</a:t>
            </a:r>
            <a:endParaRPr lang="en-US" sz="2400" i="1" dirty="0">
              <a:solidFill>
                <a:srgbClr val="1F497D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4536891" y="5628156"/>
            <a:ext cx="2843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1F497D"/>
                </a:solidFill>
              </a:rPr>
              <a:t>Clinical Informatics</a:t>
            </a:r>
            <a:endParaRPr lang="en-US" sz="2400" i="1" dirty="0">
              <a:solidFill>
                <a:srgbClr val="1F497D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126389" y="1021492"/>
            <a:ext cx="7873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Patient Sample</a:t>
            </a:r>
            <a:endParaRPr lang="en-US" sz="1050" dirty="0"/>
          </a:p>
        </p:txBody>
      </p:sp>
      <p:pic>
        <p:nvPicPr>
          <p:cNvPr id="3" name="Picture 2" descr="Molpath Report.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556" y="4336702"/>
            <a:ext cx="1310117" cy="182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4107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Mac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Mac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/>
      <a:lstStyle>
        <a:defPPr algn="ctr">
          <a:defRPr sz="1400" dirty="0" smtClean="0">
            <a:solidFill>
              <a:schemeClr val="tx1"/>
            </a:solidFill>
            <a:latin typeface="Arial" charset="0"/>
            <a:ea typeface="ＭＳ Ｐゴシック" charset="0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PMac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ac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ac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ac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ac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ac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Mac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Mac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Mac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Mac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Mac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Mac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Mac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Mac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/>
      <a:lstStyle>
        <a:defPPr algn="ctr">
          <a:defRPr sz="1400" dirty="0" smtClean="0">
            <a:solidFill>
              <a:schemeClr val="tx1"/>
            </a:solidFill>
            <a:latin typeface="Arial" charset="0"/>
            <a:ea typeface="ＭＳ Ｐゴシック" charset="0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PMac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ac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ac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ac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ac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Mac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Mac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Mac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Mac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Mac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Mac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Mac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23721</TotalTime>
  <Words>3789</Words>
  <Application>Microsoft Macintosh PowerPoint</Application>
  <PresentationFormat>On-screen Show (4:3)</PresentationFormat>
  <Paragraphs>754</Paragraphs>
  <Slides>43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blank</vt:lpstr>
      <vt:lpstr>PMac Presentation</vt:lpstr>
      <vt:lpstr>1_PMac Presentation</vt:lpstr>
      <vt:lpstr>PhD  Committee Meeting December 2014</vt:lpstr>
      <vt:lpstr>Agenda</vt:lpstr>
      <vt:lpstr>PowerPoint Presentation</vt:lpstr>
      <vt:lpstr>Issues with pathology practices</vt:lpstr>
      <vt:lpstr>PowerPoint Presentation</vt:lpstr>
      <vt:lpstr>Path-OS Status</vt:lpstr>
      <vt:lpstr>PowerPoint Presentation</vt:lpstr>
      <vt:lpstr>Path-OS Overview</vt:lpstr>
      <vt:lpstr>Sample Data Flow</vt:lpstr>
      <vt:lpstr>Objects</vt:lpstr>
      <vt:lpstr>Run QC</vt:lpstr>
      <vt:lpstr>Classification Page</vt:lpstr>
      <vt:lpstr>Classifying variants for the clinic</vt:lpstr>
      <vt:lpstr>Software Components</vt:lpstr>
      <vt:lpstr>Server deployment</vt:lpstr>
      <vt:lpstr>PowerPoint Presentation</vt:lpstr>
      <vt:lpstr>Somatic Panel</vt:lpstr>
      <vt:lpstr>PowerPoint Presentation</vt:lpstr>
      <vt:lpstr>Filtering Variants</vt:lpstr>
      <vt:lpstr>Sample Curation Page</vt:lpstr>
      <vt:lpstr>Variant Searching and Filtering</vt:lpstr>
      <vt:lpstr>Variant Filter Attributes</vt:lpstr>
      <vt:lpstr>Filter effects</vt:lpstr>
      <vt:lpstr>PowerPoint Presentation</vt:lpstr>
      <vt:lpstr>Problem Statement</vt:lpstr>
      <vt:lpstr>The problem with NGS tools </vt:lpstr>
      <vt:lpstr>PipeCleaner</vt:lpstr>
      <vt:lpstr>Types of Testing</vt:lpstr>
      <vt:lpstr>PipeCleaner Components</vt:lpstr>
      <vt:lpstr>PipeCleaner Results</vt:lpstr>
      <vt:lpstr>Data flow</vt:lpstr>
      <vt:lpstr>PowerPoint Presentation</vt:lpstr>
      <vt:lpstr>Cloud Version</vt:lpstr>
      <vt:lpstr>Cloud Version “PathOS-lite”</vt:lpstr>
      <vt:lpstr>PowerPoint Presentation</vt:lpstr>
      <vt:lpstr>In the Pipeline…</vt:lpstr>
      <vt:lpstr>Towards automated curation</vt:lpstr>
      <vt:lpstr>Key Targets (2015)</vt:lpstr>
      <vt:lpstr>Sequencing 5 years out</vt:lpstr>
      <vt:lpstr>Sequencing 5 years out (cont.)</vt:lpstr>
      <vt:lpstr>Sequencing 5 years out (cont.)</vt:lpstr>
      <vt:lpstr>Sequencing 5 years out (cont.)</vt:lpstr>
      <vt:lpstr>Sequencing 5 years out (cont.)</vt:lpstr>
    </vt:vector>
  </TitlesOfParts>
  <Manager/>
  <Company>PeterMac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Path-OS for the Clinic</dc:title>
  <dc:subject/>
  <dc:creator>Kenneth Doig</dc:creator>
  <cp:keywords/>
  <dc:description/>
  <cp:lastModifiedBy>Ken Doig</cp:lastModifiedBy>
  <cp:revision>408</cp:revision>
  <cp:lastPrinted>2014-05-12T06:40:23Z</cp:lastPrinted>
  <dcterms:created xsi:type="dcterms:W3CDTF">2013-07-21T01:39:04Z</dcterms:created>
  <dcterms:modified xsi:type="dcterms:W3CDTF">2014-12-04T23:57:12Z</dcterms:modified>
  <cp:category/>
</cp:coreProperties>
</file>